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64"/>
  </p:notesMasterIdLst>
  <p:handoutMasterIdLst>
    <p:handoutMasterId r:id="rId65"/>
  </p:handoutMasterIdLst>
  <p:sldIdLst>
    <p:sldId id="544" r:id="rId2"/>
    <p:sldId id="555" r:id="rId3"/>
    <p:sldId id="548" r:id="rId4"/>
    <p:sldId id="581" r:id="rId5"/>
    <p:sldId id="582" r:id="rId6"/>
    <p:sldId id="583" r:id="rId7"/>
    <p:sldId id="584" r:id="rId8"/>
    <p:sldId id="550" r:id="rId9"/>
    <p:sldId id="549" r:id="rId10"/>
    <p:sldId id="546" r:id="rId11"/>
    <p:sldId id="500" r:id="rId12"/>
    <p:sldId id="348" r:id="rId13"/>
    <p:sldId id="349" r:id="rId14"/>
    <p:sldId id="350" r:id="rId15"/>
    <p:sldId id="588" r:id="rId16"/>
    <p:sldId id="351" r:id="rId17"/>
    <p:sldId id="556" r:id="rId18"/>
    <p:sldId id="557" r:id="rId19"/>
    <p:sldId id="559" r:id="rId20"/>
    <p:sldId id="564" r:id="rId21"/>
    <p:sldId id="561" r:id="rId22"/>
    <p:sldId id="565" r:id="rId23"/>
    <p:sldId id="566" r:id="rId24"/>
    <p:sldId id="567" r:id="rId25"/>
    <p:sldId id="568" r:id="rId26"/>
    <p:sldId id="569" r:id="rId27"/>
    <p:sldId id="571" r:id="rId28"/>
    <p:sldId id="531" r:id="rId29"/>
    <p:sldId id="533" r:id="rId30"/>
    <p:sldId id="534" r:id="rId31"/>
    <p:sldId id="537" r:id="rId32"/>
    <p:sldId id="538" r:id="rId33"/>
    <p:sldId id="539" r:id="rId34"/>
    <p:sldId id="535" r:id="rId35"/>
    <p:sldId id="570" r:id="rId36"/>
    <p:sldId id="572" r:id="rId37"/>
    <p:sldId id="532" r:id="rId38"/>
    <p:sldId id="509" r:id="rId39"/>
    <p:sldId id="573" r:id="rId40"/>
    <p:sldId id="521" r:id="rId41"/>
    <p:sldId id="518" r:id="rId42"/>
    <p:sldId id="593" r:id="rId43"/>
    <p:sldId id="591" r:id="rId44"/>
    <p:sldId id="511" r:id="rId45"/>
    <p:sldId id="589" r:id="rId46"/>
    <p:sldId id="594" r:id="rId47"/>
    <p:sldId id="513" r:id="rId48"/>
    <p:sldId id="575" r:id="rId49"/>
    <p:sldId id="506" r:id="rId50"/>
    <p:sldId id="577" r:id="rId51"/>
    <p:sldId id="578" r:id="rId52"/>
    <p:sldId id="595" r:id="rId53"/>
    <p:sldId id="587" r:id="rId54"/>
    <p:sldId id="586" r:id="rId55"/>
    <p:sldId id="576" r:id="rId56"/>
    <p:sldId id="526" r:id="rId57"/>
    <p:sldId id="525" r:id="rId58"/>
    <p:sldId id="530" r:id="rId59"/>
    <p:sldId id="516" r:id="rId60"/>
    <p:sldId id="545" r:id="rId61"/>
    <p:sldId id="579" r:id="rId62"/>
    <p:sldId id="298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55"/>
            <p14:sldId id="548"/>
            <p14:sldId id="581"/>
            <p14:sldId id="582"/>
            <p14:sldId id="583"/>
            <p14:sldId id="584"/>
            <p14:sldId id="550"/>
            <p14:sldId id="549"/>
            <p14:sldId id="546"/>
            <p14:sldId id="500"/>
            <p14:sldId id="348"/>
            <p14:sldId id="349"/>
            <p14:sldId id="350"/>
            <p14:sldId id="588"/>
            <p14:sldId id="351"/>
            <p14:sldId id="556"/>
            <p14:sldId id="557"/>
            <p14:sldId id="559"/>
            <p14:sldId id="564"/>
            <p14:sldId id="561"/>
            <p14:sldId id="565"/>
            <p14:sldId id="566"/>
            <p14:sldId id="567"/>
            <p14:sldId id="568"/>
            <p14:sldId id="569"/>
            <p14:sldId id="571"/>
            <p14:sldId id="531"/>
            <p14:sldId id="533"/>
            <p14:sldId id="534"/>
            <p14:sldId id="537"/>
            <p14:sldId id="538"/>
            <p14:sldId id="539"/>
            <p14:sldId id="535"/>
            <p14:sldId id="570"/>
            <p14:sldId id="572"/>
            <p14:sldId id="532"/>
            <p14:sldId id="509"/>
            <p14:sldId id="573"/>
            <p14:sldId id="521"/>
            <p14:sldId id="518"/>
            <p14:sldId id="593"/>
            <p14:sldId id="591"/>
            <p14:sldId id="511"/>
            <p14:sldId id="589"/>
            <p14:sldId id="594"/>
            <p14:sldId id="513"/>
            <p14:sldId id="575"/>
            <p14:sldId id="506"/>
            <p14:sldId id="577"/>
            <p14:sldId id="578"/>
            <p14:sldId id="595"/>
            <p14:sldId id="587"/>
            <p14:sldId id="586"/>
            <p14:sldId id="576"/>
            <p14:sldId id="526"/>
            <p14:sldId id="525"/>
            <p14:sldId id="530"/>
            <p14:sldId id="516"/>
            <p14:sldId id="545"/>
            <p14:sldId id="57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0ECC00"/>
    <a:srgbClr val="FF0000"/>
    <a:srgbClr val="8000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7" autoAdjust="0"/>
    <p:restoredTop sz="80581" autoAdjust="0"/>
  </p:normalViewPr>
  <p:slideViewPr>
    <p:cSldViewPr>
      <p:cViewPr varScale="1">
        <p:scale>
          <a:sx n="108" d="100"/>
          <a:sy n="108" d="100"/>
        </p:scale>
        <p:origin x="54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how to test, but what is a good test? and 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en-CH"/>
              <a:t>Generic</a:t>
            </a:r>
            <a:r>
              <a:rPr lang="en-CH" dirty="0"/>
              <a:t>: what would convince you that it works? would 1 value be sufficient? where do we find the values? </a:t>
            </a:r>
          </a:p>
          <a:p>
            <a:r>
              <a:rPr lang="en-CH" dirty="0"/>
              <a:t>	compute by hand, look it up, fixed points  -- the important is that the source is independent</a:t>
            </a:r>
          </a:p>
          <a:p>
            <a:r>
              <a:rPr lang="en-CH" dirty="0"/>
              <a:t>	would writing the function, running it, then using the output as a test value be meaningful? only to avoid regressions</a:t>
            </a:r>
          </a:p>
          <a:p>
            <a:r>
              <a:rPr lang="en-CH" dirty="0"/>
              <a:t>Corner cases: x = 0, x= 1</a:t>
            </a:r>
          </a:p>
          <a:p>
            <a:r>
              <a:rPr lang="en-CH" dirty="0"/>
              <a:t>Error cases (r&lt;=0, r&gt;=4, x&lt;0, x&gt;1)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4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Remember to import pytest!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7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81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6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8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5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5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7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need to parametrize this at all.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3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code </a:t>
            </a:r>
            <a:r>
              <a:rPr lang="de-DE" dirty="0" err="1"/>
              <a:t>does</a:t>
            </a:r>
            <a:r>
              <a:rPr lang="de-DE" dirty="0"/>
              <a:t>: </a:t>
            </a:r>
            <a:r>
              <a:rPr lang="de-DE" dirty="0" err="1"/>
              <a:t>try</a:t>
            </a:r>
            <a:r>
              <a:rPr lang="de-DE" dirty="0"/>
              <a:t> 100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and rate,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recover</a:t>
            </a:r>
            <a:r>
              <a:rPr lang="de-DE" dirty="0"/>
              <a:t> r.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29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roblem with that: still need to manually change the seed, remember the seed, etc</a:t>
            </a:r>
          </a:p>
          <a:p>
            <a:endParaRPr lang="en-DE" dirty="0"/>
          </a:p>
          <a:p>
            <a:r>
              <a:rPr lang="en-GB" dirty="0"/>
              <a:t>S</a:t>
            </a:r>
            <a:r>
              <a:rPr lang="en-DE" dirty="0"/>
              <a:t>o I’m going to show you 2 very magical things:</a:t>
            </a:r>
          </a:p>
          <a:p>
            <a:endParaRPr lang="en-DE" dirty="0"/>
          </a:p>
          <a:p>
            <a:pPr marL="171450" indent="-171450">
              <a:buFontTx/>
              <a:buChar char="-"/>
            </a:pPr>
            <a:r>
              <a:rPr lang="en-GB" dirty="0"/>
              <a:t>L</a:t>
            </a:r>
            <a:r>
              <a:rPr lang="en-DE" dirty="0"/>
              <a:t>ivecode from solution: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</a:t>
            </a:r>
            <a:r>
              <a:rPr lang="en-DE" dirty="0"/>
              <a:t>ook at the part we would like to be separate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</a:t>
            </a:r>
            <a:r>
              <a:rPr lang="en-DE" dirty="0"/>
              <a:t>ay: okay, wouldn’t it be nice if this were just a thing that </a:t>
            </a:r>
            <a:r>
              <a:rPr lang="en-GB" dirty="0"/>
              <a:t>I</a:t>
            </a:r>
            <a:r>
              <a:rPr lang="en-DE" dirty="0"/>
              <a:t> can run separately just at the beginning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</a:t>
            </a:r>
            <a:r>
              <a:rPr lang="en-DE" dirty="0"/>
              <a:t>e still need the SEED globvar at the top, so we can still rerun</a:t>
            </a:r>
          </a:p>
          <a:p>
            <a:pPr marL="628650" lvl="1" indent="-171450">
              <a:buFontTx/>
              <a:buChar char="-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6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logistic map is a discrete dynamical system </a:t>
            </a:r>
          </a:p>
          <a:p>
            <a:pPr marL="171450" indent="-171450">
              <a:buFontTx/>
              <a:buChar char="-"/>
            </a:pPr>
            <a:r>
              <a:rPr lang="en-GB" dirty="0"/>
              <a:t>Often used to model population growth</a:t>
            </a:r>
          </a:p>
          <a:p>
            <a:pPr marL="171450" indent="-171450">
              <a:buFontTx/>
              <a:buChar char="-"/>
            </a:pPr>
            <a:r>
              <a:rPr lang="en-GB" dirty="0"/>
              <a:t>2 terms: reproduction term and starvation term</a:t>
            </a:r>
          </a:p>
          <a:p>
            <a:pPr marL="171450" indent="-171450">
              <a:buFontTx/>
              <a:buChar char="-"/>
            </a:pPr>
            <a:r>
              <a:rPr lang="en-GB" dirty="0"/>
              <a:t>Uses x as current population, equation finds the population at the next discrete time step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5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6B60F-D849-4139-4A72-B93BD69D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18770B-96AB-5F08-C192-D450319A8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CDF71-3862-4D9D-7360-12D92117A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roblem with that: still need to manually change the seed, remember the seed, etc</a:t>
            </a:r>
          </a:p>
          <a:p>
            <a:endParaRPr lang="en-DE" dirty="0"/>
          </a:p>
          <a:p>
            <a:r>
              <a:rPr lang="en-GB" dirty="0"/>
              <a:t>S</a:t>
            </a:r>
            <a:r>
              <a:rPr lang="en-DE" dirty="0"/>
              <a:t>o I’m going to show you 2 very magical things:</a:t>
            </a:r>
          </a:p>
          <a:p>
            <a:endParaRPr lang="en-DE" dirty="0"/>
          </a:p>
          <a:p>
            <a:pPr marL="171450" indent="-171450">
              <a:buFontTx/>
              <a:buChar char="-"/>
            </a:pPr>
            <a:r>
              <a:rPr lang="en-GB" dirty="0"/>
              <a:t>L</a:t>
            </a:r>
            <a:r>
              <a:rPr lang="en-DE" dirty="0"/>
              <a:t>ivecode from solution: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</a:t>
            </a:r>
            <a:r>
              <a:rPr lang="en-DE" dirty="0"/>
              <a:t>ook at the part we would like to be separate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</a:t>
            </a:r>
            <a:r>
              <a:rPr lang="en-DE" dirty="0"/>
              <a:t>ay: okay, wouldn’t it be nice if this were just a thing that </a:t>
            </a:r>
            <a:r>
              <a:rPr lang="en-GB" dirty="0"/>
              <a:t>I</a:t>
            </a:r>
            <a:r>
              <a:rPr lang="en-DE" dirty="0"/>
              <a:t> can run separately just at the beginning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</a:t>
            </a:r>
            <a:r>
              <a:rPr lang="en-DE" dirty="0"/>
              <a:t>e still need the SEED globvar at the top, so we can still rerun</a:t>
            </a:r>
          </a:p>
          <a:p>
            <a:pPr marL="628650" lvl="1" indent="-171450">
              <a:buFontTx/>
              <a:buChar char="-"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2275C-D6EB-5BB8-6DBA-5BB0ED494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5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If an input argument of a test matches the name of a fixture, then the fixture is called and the return value assigned to the argument.</a:t>
            </a:r>
          </a:p>
          <a:p>
            <a:endParaRPr lang="en-CH"/>
          </a:p>
          <a:p>
            <a:r>
              <a:rPr lang="en-CH"/>
              <a:t>pytest handles that automatically as part of running the test suite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32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7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47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</a:t>
            </a:r>
            <a:r>
              <a:rPr lang="en-DE" dirty="0"/>
              <a:t> axis is different vals of r</a:t>
            </a:r>
          </a:p>
          <a:p>
            <a:endParaRPr lang="en-DE" dirty="0"/>
          </a:p>
          <a:p>
            <a:r>
              <a:rPr lang="en-DE" dirty="0"/>
              <a:t>X axis is which values the logistic map visits. So two branches= a period of 2</a:t>
            </a:r>
          </a:p>
          <a:p>
            <a:endParaRPr lang="en-DE" dirty="0"/>
          </a:p>
          <a:p>
            <a:r>
              <a:rPr lang="en-GB" dirty="0"/>
              <a:t>I</a:t>
            </a:r>
            <a:r>
              <a:rPr lang="en-DE" dirty="0"/>
              <a:t>slands of stability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8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5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0E36-8662-E8A5-E577-0A0CA880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0287F-DB0F-244D-1E4A-58C0F6AED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ECDD3-8F90-DB60-380E-1B90FF3B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logistic map is a discrete dynamical system </a:t>
            </a:r>
          </a:p>
          <a:p>
            <a:pPr marL="171450" indent="-171450">
              <a:buFontTx/>
              <a:buChar char="-"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CDB73-F066-FE99-14C8-29C02B6D0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5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C99A-E256-6811-F9B4-1CF769152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7DED-A9BE-9DC4-CE01-96739B267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353EE-84E8-5F68-3E55-7A3119D40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logistic map is a discrete dynamical system </a:t>
            </a:r>
          </a:p>
          <a:p>
            <a:pPr marL="171450" indent="-171450">
              <a:buFontTx/>
              <a:buChar char="-"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080D9-9DD2-F7AA-07AC-A228565A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19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60EC-91C5-F05E-4C81-6120DFD4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393E3-32B5-F06B-B187-2AF46B7AA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92B85-B479-58DA-AC6A-316B04827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logistic map is a discrete dynamical system </a:t>
            </a:r>
          </a:p>
          <a:p>
            <a:pPr marL="171450" indent="-171450">
              <a:buFontTx/>
              <a:buChar char="-"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C4A0D-3FCD-78AD-6BD3-EAD30012B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93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04975-DC28-3565-E4C9-471BB7E69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CD206C-2B03-40A8-6E59-ADD6A5499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D46E6-0B27-FC46-1ED0-9F053711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</a:t>
            </a:r>
            <a:r>
              <a:rPr lang="en-DE" dirty="0"/>
              <a:t> fixed point is when the population stabilizes because x = f(x)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54B4D-B008-BA10-5D82-7CC5FB4B4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7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Now we plot over iteration (i.e. time)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4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Testing scientific code</a:t>
            </a:r>
            <a:br>
              <a:rPr lang="en-US" sz="5400" dirty="0"/>
            </a:br>
            <a:r>
              <a:rPr lang="en-US" sz="4800" dirty="0"/>
              <a:t>Because you’re worth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237312"/>
            <a:ext cx="5921896" cy="32561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Lisa Schwetlick and Pamela Hathway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does a good test look like? What should I test?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4404147"/>
          </a:xfrm>
        </p:spPr>
        <p:txBody>
          <a:bodyPr>
            <a:normAutofit/>
          </a:bodyPr>
          <a:lstStyle/>
          <a:p>
            <a:r>
              <a:rPr lang="en-US" b="1" dirty="0"/>
              <a:t>Good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Tests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b="1" dirty="0"/>
              <a:t>Bad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Typically, one or two lines of code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27B1FF5-08FC-0D67-AFC3-0F33322044D5}"/>
              </a:ext>
            </a:extLst>
          </p:cNvPr>
          <p:cNvSpPr/>
          <p:nvPr/>
        </p:nvSpPr>
        <p:spPr>
          <a:xfrm>
            <a:off x="4583832" y="2276872"/>
            <a:ext cx="1368152" cy="648072"/>
          </a:xfrm>
          <a:prstGeom prst="downArrow">
            <a:avLst/>
          </a:prstGeom>
          <a:solidFill>
            <a:schemeClr val="accent6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5FC2EE3-C335-8318-569C-CE53FEB11493}"/>
              </a:ext>
            </a:extLst>
          </p:cNvPr>
          <p:cNvSpPr/>
          <p:nvPr/>
        </p:nvSpPr>
        <p:spPr>
          <a:xfrm>
            <a:off x="4583832" y="3789040"/>
            <a:ext cx="1368152" cy="648072"/>
          </a:xfrm>
          <a:prstGeom prst="downArrow">
            <a:avLst/>
          </a:prstGeom>
          <a:solidFill>
            <a:schemeClr val="accent6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simple, general case</a:t>
            </a:r>
          </a:p>
          <a:p>
            <a:pPr lvl="1"/>
            <a:r>
              <a:rPr lang="en-US" dirty="0"/>
              <a:t>Take a realistic scenario for your code, try to reduce it to the simplest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87180" y="3404335"/>
            <a:ext cx="421764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handle corner case with special behavior, or raise a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84948" y="2770165"/>
            <a:ext cx="382210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test_lower_empty_string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'hi'</a:t>
            </a:r>
          </a:p>
          <a:p>
            <a:pPr lvl="1"/>
            <a:r>
              <a:rPr lang="en-US" sz="1900" dirty="0"/>
              <a:t>symbols:               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BA8E-D663-42ED-4AEC-A8300C500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Similar testcases</a:t>
            </a:r>
          </a:p>
        </p:txBody>
      </p:sp>
      <p:pic>
        <p:nvPicPr>
          <p:cNvPr id="12" name="Content Placeholder 1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01642AF-0DDA-498E-1D96-D4A077B33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11" y="1124744"/>
            <a:ext cx="3505200" cy="2565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14FAA-A65F-26AC-AB0D-9D9480C5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7A34-B252-2EEB-B237-0B485726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v17.0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4AD9-0ADC-9B96-B033-47319EA1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512C4-EA26-FB1E-D632-315A8A4A65EC}"/>
              </a:ext>
            </a:extLst>
          </p:cNvPr>
          <p:cNvSpPr txBox="1"/>
          <p:nvPr/>
        </p:nvSpPr>
        <p:spPr>
          <a:xfrm>
            <a:off x="3049929" y="-2814801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DE" dirty="0"/>
          </a:p>
        </p:txBody>
      </p:sp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72FC245-7F80-58E9-D8E1-2C7531D32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"/>
          <a:stretch>
            <a:fillRect/>
          </a:stretch>
        </p:blipFill>
        <p:spPr>
          <a:xfrm>
            <a:off x="5369875" y="1124744"/>
            <a:ext cx="3441700" cy="2565400"/>
          </a:xfrm>
          <a:prstGeom prst="rect">
            <a:avLst/>
          </a:prstGeom>
        </p:spPr>
      </p:pic>
      <p:pic>
        <p:nvPicPr>
          <p:cNvPr id="16" name="Picture 1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2E57B94-F5FA-0156-3956-B667ADD3C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849836"/>
            <a:ext cx="3924300" cy="2603500"/>
          </a:xfrm>
          <a:prstGeom prst="rect">
            <a:avLst/>
          </a:prstGeom>
        </p:spPr>
      </p:pic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0DF12F7-112C-0EBD-00A3-D831E743B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75" y="3830786"/>
            <a:ext cx="3568700" cy="2641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464F0C-D179-3FA7-8BD0-4E171E6F62F7}"/>
              </a:ext>
            </a:extLst>
          </p:cNvPr>
          <p:cNvSpPr/>
          <p:nvPr/>
        </p:nvSpPr>
        <p:spPr>
          <a:xfrm>
            <a:off x="1559496" y="2708920"/>
            <a:ext cx="2664296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7C653A-574F-7F0B-C434-AE2B685F3650}"/>
              </a:ext>
            </a:extLst>
          </p:cNvPr>
          <p:cNvSpPr/>
          <p:nvPr/>
        </p:nvSpPr>
        <p:spPr>
          <a:xfrm>
            <a:off x="5758577" y="2708920"/>
            <a:ext cx="2664296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156B0F-17E2-02F5-116B-C45EE29CE979}"/>
              </a:ext>
            </a:extLst>
          </p:cNvPr>
          <p:cNvSpPr/>
          <p:nvPr/>
        </p:nvSpPr>
        <p:spPr>
          <a:xfrm>
            <a:off x="1622502" y="5434012"/>
            <a:ext cx="2664296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C0ECA-6DD3-C4AB-1E34-40BDB35DB2D2}"/>
              </a:ext>
            </a:extLst>
          </p:cNvPr>
          <p:cNvSpPr/>
          <p:nvPr/>
        </p:nvSpPr>
        <p:spPr>
          <a:xfrm>
            <a:off x="5822077" y="5456276"/>
            <a:ext cx="2664296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612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84" y="365125"/>
            <a:ext cx="11017224" cy="903635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Common for-loop pattern for testing multiple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79576" y="2076811"/>
            <a:ext cx="6755344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Given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(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expected_result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string,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Take a look at the logistic map</a:t>
            </a:r>
          </a:p>
          <a:p>
            <a:r>
              <a:rPr lang="en-CH" dirty="0"/>
              <a:t>or, in Python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What should we test?</a:t>
            </a:r>
          </a:p>
          <a:p>
            <a:pPr lvl="1"/>
            <a:r>
              <a:rPr lang="en-CH" dirty="0"/>
              <a:t>Generic cases</a:t>
            </a:r>
          </a:p>
          <a:p>
            <a:pPr lvl="1"/>
            <a:r>
              <a:rPr lang="en-CH" dirty="0"/>
              <a:t>Corner cases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/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6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0ECC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blipFill>
                <a:blip r:embed="rId3"/>
                <a:stretch>
                  <a:fillRect l="-1362" b="-2352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9581F4-A085-BBD5-ABF9-F41140A8BE75}"/>
              </a:ext>
            </a:extLst>
          </p:cNvPr>
          <p:cNvSpPr txBox="1"/>
          <p:nvPr/>
        </p:nvSpPr>
        <p:spPr>
          <a:xfrm>
            <a:off x="1416596" y="2695441"/>
            <a:ext cx="9358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r):</a:t>
            </a: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""" Compute the logistic map for a given value of x and r. """</a:t>
            </a:r>
            <a:endParaRPr lang="en-US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* x * (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x)</a:t>
            </a:r>
          </a:p>
        </p:txBody>
      </p:sp>
    </p:spTree>
    <p:extLst>
      <p:ext uri="{BB962C8B-B14F-4D97-AF65-F5344CB8AC3E}">
        <p14:creationId xmlns:p14="http://schemas.microsoft.com/office/powerpoint/2010/main" val="118828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1!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730408" cy="4908203"/>
          </a:xfrm>
        </p:spPr>
        <p:txBody>
          <a:bodyPr>
            <a:normAutofit/>
          </a:bodyPr>
          <a:lstStyle/>
          <a:p>
            <a:r>
              <a:rPr lang="en-CH" sz="2400" dirty="0"/>
              <a:t>In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testing_</a:t>
            </a:r>
            <a:r>
              <a:rPr lang="en-CH" sz="2000">
                <a:latin typeface="Consolas" panose="020B0609020204030204" pitchFamily="49" charset="0"/>
                <a:cs typeface="Consolas" panose="020B0609020204030204" pitchFamily="49" charset="0"/>
              </a:rPr>
              <a:t>project </a:t>
            </a:r>
            <a:r>
              <a:rPr lang="de-DE" sz="2400" dirty="0" err="1"/>
              <a:t>folder</a:t>
            </a:r>
            <a:r>
              <a:rPr lang="en-CH" sz="2400"/>
              <a:t>, </a:t>
            </a:r>
            <a:r>
              <a:rPr lang="en-CH" sz="2400" dirty="0"/>
              <a:t>open the file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logistic.py </a:t>
            </a:r>
            <a:r>
              <a:rPr lang="en-CH" sz="2400" dirty="0"/>
              <a:t>and implement the logistic function,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(x, r)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In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test_logistic.py</a:t>
            </a:r>
            <a:r>
              <a:rPr lang="en-CH" sz="2400" dirty="0"/>
              <a:t> we already added a reference test for these corner cases: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x=0, r=1.1 =&gt; f(x, r)=0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x=1, r=3.7 =&gt; f(x, r)=0</a:t>
            </a:r>
          </a:p>
          <a:p>
            <a:endParaRPr lang="en-CH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Add a new test for these generic cases using the for-loop pattern: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x=0.1, r=2.2 =&gt; f(x, r)=0.198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x=0.2, r=3.4 =&gt; f(x, r)=0.544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x=0.5, r=2   =&gt; f(x, r)=0.5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CH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79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5FE-64F9-7515-3D6B-EBC064AC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for-loop pattern can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202A-2D6A-E117-3B1C-B907E43C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946432" cy="4692179"/>
          </a:xfrm>
        </p:spPr>
        <p:txBody>
          <a:bodyPr/>
          <a:lstStyle/>
          <a:p>
            <a:r>
              <a:rPr lang="en-CH" dirty="0"/>
              <a:t>It is repetitive to write the for-loop pattern</a:t>
            </a:r>
          </a:p>
          <a:p>
            <a:r>
              <a:rPr lang="en-CH" dirty="0"/>
              <a:t>If </a:t>
            </a:r>
            <a:r>
              <a:rPr lang="en-CH" b="1" dirty="0"/>
              <a:t>one of the </a:t>
            </a:r>
            <a:r>
              <a:rPr lang="en-CH" b="1"/>
              <a:t>cases break</a:t>
            </a:r>
            <a:r>
              <a:rPr lang="de-DE" b="1" dirty="0"/>
              <a:t>s</a:t>
            </a:r>
            <a:r>
              <a:rPr lang="en-CH"/>
              <a:t>, </a:t>
            </a:r>
            <a:r>
              <a:rPr lang="en-CH" dirty="0"/>
              <a:t>it can be complicated to figure out </a:t>
            </a:r>
            <a:r>
              <a:rPr lang="en-CH" b="1" dirty="0"/>
              <a:t>which one</a:t>
            </a:r>
          </a:p>
          <a:p>
            <a:endParaRPr lang="en-CH" dirty="0"/>
          </a:p>
          <a:p>
            <a:r>
              <a:rPr lang="en-CH" dirty="0"/>
              <a:t>pytest has many helpers for </a:t>
            </a:r>
            <a:r>
              <a:rPr lang="en-CH" b="1" dirty="0"/>
              <a:t>simplifying</a:t>
            </a:r>
            <a:r>
              <a:rPr lang="en-CH" dirty="0"/>
              <a:t> common testing cases!</a:t>
            </a:r>
          </a:p>
          <a:p>
            <a:r>
              <a:rPr lang="en-CH" dirty="0"/>
              <a:t>One of them is the </a:t>
            </a:r>
            <a:r>
              <a:rPr lang="en-CH" sz="2400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decorator, that simplifies running the same test with multiple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23B6-B56C-1900-F1A5-56D1EB71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90F-4E68-F97D-6EBE-30FC5A1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47188-3B13-06EB-9F82-871B4BF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Introduction to testing project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Simple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2209800" y="1988840"/>
            <a:ext cx="417646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&gt;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F7551-7805-163B-38E8-F962B1237ECB}"/>
              </a:ext>
            </a:extLst>
          </p:cNvPr>
          <p:cNvSpPr txBox="1"/>
          <p:nvPr/>
        </p:nvSpPr>
        <p:spPr>
          <a:xfrm>
            <a:off x="7320137" y="2132856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3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536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A7B59-26C6-8C38-31F3-3B009E499158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D3C2-DB03-9E54-E028-33A0201FC56D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27CDAF-679E-E135-6A71-B40F85431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77640E-7040-62CE-B277-1AE30619A30A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91E4FA-51C1-7C7F-4EA8-6C9954DD3F8C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2568498-58E3-2FC5-07CB-B4472D6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3533D4-CD8C-94FC-CA14-A816A501E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3AA68-4511-712D-264A-722F67CB0763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CF188F-A6EB-3502-DB76-BAE372AAE7DA}"/>
              </a:ext>
            </a:extLst>
          </p:cNvPr>
          <p:cNvSpPr txBox="1"/>
          <p:nvPr/>
        </p:nvSpPr>
        <p:spPr>
          <a:xfrm>
            <a:off x="8760296" y="2108067"/>
            <a:ext cx="3168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test_parametrize_simple </a:t>
            </a:r>
            <a:r>
              <a:rPr lang="en-US" dirty="0">
                <a:effectLst/>
                <a:cs typeface="Consolas" panose="020B0609020204030204" pitchFamily="49" charset="0"/>
              </a:rPr>
              <a:t>runs </a:t>
            </a:r>
            <a:r>
              <a:rPr lang="en-US" dirty="0">
                <a:cs typeface="Consolas" panose="020B0609020204030204" pitchFamily="49" charset="0"/>
              </a:rPr>
              <a:t>3 times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cs typeface="Consolas" panose="020B0609020204030204" pitchFamily="49" charset="0"/>
              </a:rPr>
              <a:t>a=1, a=2, and a=3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0826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AA7F531-1E60-26D4-D8B8-80BB48A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3" y="4268852"/>
            <a:ext cx="8051471" cy="1752436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037134" y="5192821"/>
            <a:ext cx="144016" cy="60833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C458D-303D-2CC4-EAA9-F70C964BAF86}"/>
              </a:ext>
            </a:extLst>
          </p:cNvPr>
          <p:cNvSpPr txBox="1"/>
          <p:nvPr/>
        </p:nvSpPr>
        <p:spPr>
          <a:xfrm>
            <a:off x="9336360" y="5035323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6437CD-7873-482E-22C2-9A04128538DC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4055E-0549-CFCA-2B05-612F9BE6A389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2C74A2-2658-FF0E-5AEC-96EA5C7B4CB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D723FC-F062-08FD-B7C8-C2D8E2C5D8B8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802A0A-147A-C3D6-007F-7CF013B03839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</a:t>
              </a:r>
              <a:r>
                <a:rPr lang="en-CH"/>
                <a:t>the variable </a:t>
              </a:r>
              <a:endParaRPr lang="en-CH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69B765-A835-F243-6E43-0EE6C52B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5F8220-23F6-94FC-5844-6D2F267D0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BB4F6E-973B-4013-A196-32392FF504A5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15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Example with multiple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AE312-03C8-E972-96D9-41CD5B51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This is a more typical case with several input values and the expected result of the test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1559496" y="2780928"/>
            <a:ext cx="496855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a, b, expected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result = b * a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2EB8-8D2A-C235-AD6A-7D30A0BDCE11}"/>
              </a:ext>
            </a:extLst>
          </p:cNvPr>
          <p:cNvSpPr txBox="1"/>
          <p:nvPr/>
        </p:nvSpPr>
        <p:spPr>
          <a:xfrm>
            <a:off x="7608168" y="3462152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2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739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BE7448E-924B-25D5-F1A9-59F0A8D09B54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2E506-A5E0-59CB-3649-19071CBB58B5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D739A1-3EE3-98D5-EB71-C9B0113EA853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AD8B00-AA66-799E-37F5-2BC4CF42C728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AC81B-7620-F8C6-AF9D-35B30B2A3F12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9E6F6-98CB-0334-CC81-C99F39A1E774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66B0-D24F-A2A4-DA2A-6EC9C3EBF1E6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2DC6DB-8546-C1A7-7502-19199937B470}"/>
              </a:ext>
            </a:extLst>
          </p:cNvPr>
          <p:cNvSpPr txBox="1"/>
          <p:nvPr/>
        </p:nvSpPr>
        <p:spPr>
          <a:xfrm>
            <a:off x="4299858" y="4626513"/>
            <a:ext cx="3592283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2</a:t>
            </a:r>
            <a:r>
              <a:rPr lang="en-US" dirty="0">
                <a:cs typeface="Consolas" panose="020B0609020204030204" pitchFamily="49" charset="0"/>
              </a:rPr>
              <a:t> times </a:t>
            </a: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1) 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a=1  b=‘hi’ expected=‘hi’</a:t>
            </a:r>
          </a:p>
          <a:p>
            <a:r>
              <a:rPr lang="en-US" dirty="0">
                <a:cs typeface="Consolas" panose="020B0609020204030204" pitchFamily="49" charset="0"/>
              </a:rPr>
              <a:t>and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2) a=2 b=‘no’, expected=‘nono’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76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D7A5C-D181-4AD7-BBBC-A6220A9C80F7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nono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39183-50A2-88EE-7D41-9F1003546DE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15" b="-1615"/>
          <a:stretch/>
        </p:blipFill>
        <p:spPr>
          <a:xfrm>
            <a:off x="766285" y="4377806"/>
            <a:ext cx="8523555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264352" y="5513086"/>
            <a:ext cx="144016" cy="3651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092A8-FD85-D09A-014D-F18306CA88E7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50193-B60D-8435-745D-B1D95D5E2901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63D57D-43DA-C94E-1C8F-74B4F49485CD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E5F46-5D1D-4962-FAF3-D4320541E6C7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6786-DE03-95E8-A413-1A8D97ABCD01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B347DC-296B-F69F-E478-F7DA43F46ACE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0BBF3-D738-D7CB-DD95-728A710EFB13}"/>
              </a:ext>
            </a:extLst>
          </p:cNvPr>
          <p:cNvSpPr txBox="1"/>
          <p:nvPr/>
        </p:nvSpPr>
        <p:spPr>
          <a:xfrm>
            <a:off x="9485272" y="5175077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1813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2!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the test with the generic cases for the logistic map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Reference example for the corner cases test: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685D-5F30-690F-8B95-F91A27FCE8D5}"/>
              </a:ext>
            </a:extLst>
          </p:cNvPr>
          <p:cNvSpPr txBox="1"/>
          <p:nvPr/>
        </p:nvSpPr>
        <p:spPr>
          <a:xfrm>
            <a:off x="3147610" y="3428999"/>
            <a:ext cx="585783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  <a:p>
            <a:b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'x, r,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3.7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test_f_special_x_values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r, expected):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f(x, r)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assert_allclose(result, expected)</a:t>
            </a:r>
          </a:p>
        </p:txBody>
      </p:sp>
    </p:spTree>
    <p:extLst>
      <p:ext uri="{BB962C8B-B14F-4D97-AF65-F5344CB8AC3E}">
        <p14:creationId xmlns:p14="http://schemas.microsoft.com/office/powerpoint/2010/main" val="4088124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65125"/>
            <a:ext cx="10586392" cy="903635"/>
          </a:xfrm>
        </p:spPr>
        <p:txBody>
          <a:bodyPr>
            <a:normAutofit/>
          </a:bodyPr>
          <a:lstStyle/>
          <a:p>
            <a:r>
              <a:rPr lang="en-US" dirty="0"/>
              <a:t>Hands-on 3! Simulate a population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484785"/>
            <a:ext cx="8633574" cy="4118906"/>
          </a:xfrm>
        </p:spPr>
        <p:txBody>
          <a:bodyPr>
            <a:normAutofit fontScale="92500"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GB" dirty="0"/>
              <a:t>Implement a function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dirty="0"/>
              <a:t> iterations.</a:t>
            </a:r>
            <a:br>
              <a:rPr lang="en-GB" dirty="0"/>
            </a:br>
            <a:r>
              <a:rPr lang="en-GB" dirty="0"/>
              <a:t>Write tests for the following cases (</a:t>
            </a:r>
            <a:r>
              <a:rPr lang="en-GB" b="1" dirty="0"/>
              <a:t>no need to parametrize here</a:t>
            </a:r>
            <a:r>
              <a:rPr lang="en-GB" dirty="0"/>
              <a:t>):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x=0.1, r=2.2, it=1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r)=[0.1, 0.198]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x=0.2, r=3.4, it=4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r)=[0.2, 0.544, 0.843418, 0.449019, 0.841163]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x=0.5, r=2, it=3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r)=[0.5, 0.5, 0.5, 0.5]</a:t>
            </a: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(Bonus) Import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plot_trajectory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plot_logistic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module and use it to visualize the trajectories generated by your code. </a:t>
            </a:r>
            <a:br>
              <a:rPr lang="en-GB" dirty="0"/>
            </a:br>
            <a:r>
              <a:rPr lang="en-GB" dirty="0"/>
              <a:t>Try with values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r&lt;3</a:t>
            </a:r>
            <a:r>
              <a:rPr lang="en-GB" dirty="0"/>
              <a:t>,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89A8C-4C0B-53C4-6DCA-74857186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918" y="1364770"/>
            <a:ext cx="2961420" cy="3010674"/>
          </a:xfrm>
          <a:prstGeom prst="rect">
            <a:avLst/>
          </a:prstGeom>
        </p:spPr>
      </p:pic>
      <p:pic>
        <p:nvPicPr>
          <p:cNvPr id="9" name="Picture 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0691BAD-1DA6-C658-40B7-FF1C7DE96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54" y="4407778"/>
            <a:ext cx="1870742" cy="16213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993CBB-3C9C-D66F-39E7-4E37540B77CF}"/>
              </a:ext>
            </a:extLst>
          </p:cNvPr>
          <p:cNvSpPr/>
          <p:nvPr/>
        </p:nvSpPr>
        <p:spPr>
          <a:xfrm>
            <a:off x="838200" y="1124744"/>
            <a:ext cx="4033664" cy="30243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Double check the plot module usage is clear and easy</a:t>
            </a:r>
          </a:p>
        </p:txBody>
      </p:sp>
    </p:spTree>
    <p:extLst>
      <p:ext uri="{BB962C8B-B14F-4D97-AF65-F5344CB8AC3E}">
        <p14:creationId xmlns:p14="http://schemas.microsoft.com/office/powerpoint/2010/main" val="3116336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4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Learning algorithms</a:t>
            </a:r>
            <a:r>
              <a:rPr lang="en-US" dirty="0"/>
              <a:t>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</a:t>
            </a:r>
            <a:r>
              <a:rPr lang="en-US" b="1" dirty="0"/>
              <a:t>final solution</a:t>
            </a:r>
            <a:r>
              <a:rPr lang="en-US" dirty="0"/>
              <a:t>; verify that the algorithm stays there</a:t>
            </a:r>
          </a:p>
          <a:p>
            <a:pPr lvl="1"/>
            <a:r>
              <a:rPr lang="en-US" dirty="0"/>
              <a:t>Start from solution and </a:t>
            </a:r>
            <a:r>
              <a:rPr lang="en-US" b="1" dirty="0"/>
              <a:t>add a small amount of noise </a:t>
            </a:r>
            <a:r>
              <a:rPr lang="en-US" dirty="0"/>
              <a:t>to the parameters; verify that the algorithm </a:t>
            </a:r>
            <a:r>
              <a:rPr lang="en-US" b="1" dirty="0"/>
              <a:t>converges</a:t>
            </a:r>
            <a:r>
              <a:rPr lang="en-US" dirty="0"/>
              <a:t> back to the solution</a:t>
            </a:r>
          </a:p>
          <a:p>
            <a:r>
              <a:rPr lang="en-US" b="1" dirty="0"/>
              <a:t>Parameter Recovery</a:t>
            </a:r>
            <a:r>
              <a:rPr lang="en-US" dirty="0"/>
              <a:t>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 dirty="0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7687F-0CDE-C435-8F7C-C35A856F221F}"/>
              </a:ext>
            </a:extLst>
          </p:cNvPr>
          <p:cNvGrpSpPr/>
          <p:nvPr/>
        </p:nvGrpSpPr>
        <p:grpSpPr>
          <a:xfrm>
            <a:off x="223306" y="2040244"/>
            <a:ext cx="6585733" cy="2650702"/>
            <a:chOff x="-332086" y="2070705"/>
            <a:chExt cx="6585733" cy="26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A7E5-8A77-1203-CE60-44F7547A3B08}"/>
                </a:ext>
              </a:extLst>
            </p:cNvPr>
            <p:cNvSpPr txBox="1"/>
            <p:nvPr/>
          </p:nvSpPr>
          <p:spPr>
            <a:xfrm>
              <a:off x="-332086" y="3705744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5"/>
                  </a:solidFill>
                </a:rPr>
                <a:t>current population size, as fraction of maximum possible size, 0…1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F81ED7-3114-0669-FED8-D4D90EDBF6F8}"/>
                </a:ext>
              </a:extLst>
            </p:cNvPr>
            <p:cNvSpPr txBox="1"/>
            <p:nvPr/>
          </p:nvSpPr>
          <p:spPr>
            <a:xfrm>
              <a:off x="1788688" y="207070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6"/>
                  </a:solidFill>
                </a:rPr>
                <a:t>reproduction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6A2E-EF80-2363-E84C-2E28C0C29F08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4B69F-6B79-2D6E-3B00-A2323D692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4C526C8A-FE68-4230-AC40-2777907A0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B18ACCAC-7810-9E4F-FCD9-AD8E952B1809}"/>
              </a:ext>
            </a:extLst>
          </p:cNvPr>
          <p:cNvSpPr/>
          <p:nvPr/>
        </p:nvSpPr>
        <p:spPr>
          <a:xfrm rot="5400000">
            <a:off x="3653029" y="2052310"/>
            <a:ext cx="227058" cy="96421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EA936-91EA-6445-0DFF-86623CDC653F}"/>
              </a:ext>
            </a:extLst>
          </p:cNvPr>
          <p:cNvSpPr txBox="1"/>
          <p:nvPr/>
        </p:nvSpPr>
        <p:spPr>
          <a:xfrm>
            <a:off x="3098008" y="3309268"/>
            <a:ext cx="1567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6"/>
                </a:solidFill>
              </a:rPr>
              <a:t>growth rate, 0…4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6BB11-6093-8FF7-747A-B5C45A45D39C}"/>
              </a:ext>
            </a:extLst>
          </p:cNvPr>
          <p:cNvCxnSpPr>
            <a:cxnSpLocks/>
          </p:cNvCxnSpPr>
          <p:nvPr/>
        </p:nvCxnSpPr>
        <p:spPr>
          <a:xfrm flipH="1" flipV="1">
            <a:off x="3431704" y="3091227"/>
            <a:ext cx="149696" cy="21804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72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3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738543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00030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 by recovering the parameters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DE7AC0-3A10-046D-38BF-9C6B250BA293}"/>
              </a:ext>
            </a:extLst>
          </p:cNvPr>
          <p:cNvSpPr/>
          <p:nvPr/>
        </p:nvSpPr>
        <p:spPr>
          <a:xfrm>
            <a:off x="838200" y="1124744"/>
            <a:ext cx="4033664" cy="30243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Lots of discussion for this. someone thought it was “obvious” that it would fit back to the same params and didn’t need testing…</a:t>
            </a:r>
          </a:p>
          <a:p>
            <a:pPr algn="ctr"/>
            <a:endParaRPr lang="en-DE" dirty="0"/>
          </a:p>
          <a:p>
            <a:pPr algn="ctr"/>
            <a:r>
              <a:rPr lang="en-GB" dirty="0"/>
              <a:t>M</a:t>
            </a:r>
            <a:r>
              <a:rPr lang="en-DE" dirty="0"/>
              <a:t>ore complex example?</a:t>
            </a:r>
          </a:p>
        </p:txBody>
      </p:sp>
    </p:spTree>
    <p:extLst>
      <p:ext uri="{BB962C8B-B14F-4D97-AF65-F5344CB8AC3E}">
        <p14:creationId xmlns:p14="http://schemas.microsoft.com/office/powerpoint/2010/main" val="420531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4! Recover the population growth, 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sz="2800" dirty="0"/>
              <a:t>In the module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logistic_fit</a:t>
            </a:r>
            <a:r>
              <a:rPr lang="en-CH" sz="2800" dirty="0"/>
              <a:t>, we implemented a function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sz="2800" dirty="0"/>
              <a:t> that, given a population trajectory, finds the value of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sz="2800" dirty="0"/>
              <a:t> that generated it</a:t>
            </a:r>
          </a:p>
          <a:p>
            <a:pPr marL="457200" lvl="1" indent="0">
              <a:buNone/>
            </a:pPr>
            <a:br>
              <a:rPr lang="en-CH" sz="2800" dirty="0">
                <a:cs typeface="Consolas" panose="020B0609020204030204" pitchFamily="49" charset="0"/>
              </a:rPr>
            </a:br>
            <a:endParaRPr lang="en-CH" sz="2800" dirty="0">
              <a:cs typeface="Consolas" panose="020B0609020204030204" pitchFamily="49" charset="0"/>
            </a:endParaRPr>
          </a:p>
          <a:p>
            <a:pPr lvl="1"/>
            <a:r>
              <a:rPr lang="en-CH" sz="2800" dirty="0">
                <a:cs typeface="Consolas" panose="020B0609020204030204" pitchFamily="49" charset="0"/>
              </a:rPr>
              <a:t>For example: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265D1-ED78-1C33-5CE2-DA63227A6CED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1206969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4!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>
                <a:cs typeface="Consolas" panose="020B0609020204030204" pitchFamily="49" charset="0"/>
              </a:rPr>
              <a:t>Write a test for the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using the parameters </a:t>
            </a:r>
            <a:r>
              <a:rPr lang="en-CH">
                <a:cs typeface="Consolas" panose="020B0609020204030204" pitchFamily="49" charset="0"/>
              </a:rPr>
              <a:t>recovery method</a:t>
            </a:r>
            <a:r>
              <a:rPr lang="de-DE" dirty="0">
                <a:cs typeface="Consolas" panose="020B0609020204030204" pitchFamily="49" charset="0"/>
              </a:rPr>
              <a:t> in a </a:t>
            </a:r>
            <a:r>
              <a:rPr lang="de-DE" dirty="0" err="1">
                <a:cs typeface="Consolas" panose="020B0609020204030204" pitchFamily="49" charset="0"/>
              </a:rPr>
              <a:t>new</a:t>
            </a:r>
            <a:r>
              <a:rPr lang="de-DE" dirty="0"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test_logistic_fit.py</a:t>
            </a:r>
            <a:r>
              <a:rPr lang="de-DE" dirty="0">
                <a:cs typeface="Consolas" panose="020B0609020204030204" pitchFamily="49" charset="0"/>
              </a:rPr>
              <a:t> </a:t>
            </a:r>
            <a:r>
              <a:rPr lang="de-DE" dirty="0" err="1">
                <a:cs typeface="Consolas" panose="020B0609020204030204" pitchFamily="49" charset="0"/>
              </a:rPr>
              <a:t>test</a:t>
            </a:r>
            <a:r>
              <a:rPr lang="de-DE" dirty="0">
                <a:cs typeface="Consolas" panose="020B0609020204030204" pitchFamily="49" charset="0"/>
              </a:rPr>
              <a:t> </a:t>
            </a:r>
            <a:r>
              <a:rPr lang="de-DE" dirty="0" err="1">
                <a:cs typeface="Consolas" panose="020B0609020204030204" pitchFamily="49" charset="0"/>
              </a:rPr>
              <a:t>file</a:t>
            </a:r>
            <a:r>
              <a:rPr lang="de-DE" dirty="0">
                <a:cs typeface="Consolas" panose="020B0609020204030204" pitchFamily="49" charset="0"/>
              </a:rPr>
              <a:t>. </a:t>
            </a:r>
            <a:endParaRPr lang="en-CH" dirty="0">
              <a:cs typeface="Consolas" panose="020B0609020204030204" pitchFamily="49" charset="0"/>
            </a:endParaRPr>
          </a:p>
          <a:p>
            <a:pPr lvl="1"/>
            <a:r>
              <a:rPr lang="en-CH" dirty="0">
                <a:cs typeface="Consolas" panose="020B0609020204030204" pitchFamily="49" charset="0"/>
              </a:rPr>
              <a:t>The test should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Set a initial value for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CH" dirty="0">
                <a:cs typeface="Consolas" panose="020B0609020204030204" pitchFamily="49" charset="0"/>
              </a:rPr>
              <a:t> and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Use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CH" dirty="0">
                <a:cs typeface="Consolas" panose="020B0609020204030204" pitchFamily="49" charset="0"/>
              </a:rPr>
              <a:t> to generate a </a:t>
            </a:r>
            <a:r>
              <a:rPr lang="en-CH" dirty="0"/>
              <a:t>population trajectory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Pass the population trajectory to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and collect the result parameters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Check that the fitted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>
                <a:cs typeface="Consolas" panose="020B0609020204030204" pitchFamily="49" charset="0"/>
              </a:rPr>
              <a:t> is close enough to the original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C0735-A6C0-F7A7-16C5-C36046F7E2E2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3309193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Randomness in Testing c</a:t>
            </a:r>
            <a:r>
              <a:rPr lang="en-GB" sz="4000" dirty="0"/>
              <a:t>an</a:t>
            </a:r>
            <a:r>
              <a:rPr lang="en-DE" sz="4000" dirty="0"/>
              <a:t>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65574"/>
            <a:ext cx="8148740" cy="1622560"/>
          </a:xfrm>
        </p:spPr>
        <p:txBody>
          <a:bodyPr/>
          <a:lstStyle/>
          <a:p>
            <a:r>
              <a:rPr lang="en-GB" dirty="0"/>
              <a:t>… to check that the code is </a:t>
            </a:r>
            <a:r>
              <a:rPr lang="en-GB" b="1" dirty="0"/>
              <a:t>stable</a:t>
            </a:r>
            <a:r>
              <a:rPr lang="en-GB" dirty="0"/>
              <a:t> and works correctly in many </a:t>
            </a:r>
            <a:r>
              <a:rPr lang="en-GB" b="1" dirty="0"/>
              <a:t>different cases</a:t>
            </a:r>
          </a:p>
          <a:p>
            <a:r>
              <a:rPr lang="en-US" dirty="0"/>
              <a:t>… to</a:t>
            </a:r>
            <a:r>
              <a:rPr lang="en-DE" dirty="0"/>
              <a:t> find </a:t>
            </a:r>
            <a:r>
              <a:rPr lang="en-DE" b="1" dirty="0"/>
              <a:t>corner cases</a:t>
            </a:r>
            <a:r>
              <a:rPr lang="en-DE" dirty="0"/>
              <a:t> or </a:t>
            </a:r>
            <a:r>
              <a:rPr lang="en-DE" b="1" dirty="0"/>
              <a:t>numerical problems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1763684" y="3211229"/>
            <a:ext cx="8148740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test_logistic_fit_randomized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np.random.RandomState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(SEED)</a:t>
            </a:r>
          </a:p>
          <a:p>
            <a:r>
              <a:rPr lang="en-GB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for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x0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random_state.uniform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0.0001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0.9999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 = </a:t>
            </a:r>
            <a:r>
              <a:rPr lang="en-GB" sz="2000" b="0" dirty="0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round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random_state.uniform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0.001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3.999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en-GB" sz="20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=x0,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=r)</a:t>
            </a:r>
          </a:p>
          <a:p>
            <a:r>
              <a:rPr lang="en-GB" sz="20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recovered_r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assert_allclose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(r,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recovered_r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b="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atol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8" name="Picture 7" descr="A computer with many snakes around it&#10;&#10;AI-generated content may be incorrect.">
            <a:extLst>
              <a:ext uri="{FF2B5EF4-FFF2-40B4-BE49-F238E27FC236}">
                <a16:creationId xmlns:a16="http://schemas.microsoft.com/office/drawing/2014/main" id="{5252FECB-631C-9174-6A85-BF7CA0FB8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08" y="136525"/>
            <a:ext cx="2892687" cy="28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904"/>
            <a:ext cx="10515600" cy="4692179"/>
          </a:xfrm>
        </p:spPr>
        <p:txBody>
          <a:bodyPr/>
          <a:lstStyle/>
          <a:p>
            <a:r>
              <a:rPr lang="en-DE" dirty="0"/>
              <a:t>When running tests that involve radomness and some test doesn’t pass it is vital to be able to </a:t>
            </a:r>
            <a:r>
              <a:rPr lang="en-DE" b="1" dirty="0"/>
              <a:t>reproduce that test exactly</a:t>
            </a:r>
            <a:r>
              <a:rPr lang="en-DE" dirty="0"/>
              <a:t>!</a:t>
            </a:r>
          </a:p>
          <a:p>
            <a:r>
              <a:rPr lang="en-DE" dirty="0"/>
              <a:t>Computers produce pseudo-random numbers: setting a </a:t>
            </a:r>
            <a:r>
              <a:rPr lang="en-DE" b="1" dirty="0"/>
              <a:t>seed</a:t>
            </a:r>
            <a:r>
              <a:rPr lang="en-DE" dirty="0"/>
              <a:t>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</a:t>
            </a:r>
            <a:r>
              <a:rPr lang="en-DE" b="1" dirty="0"/>
              <a:t>manually set the seed </a:t>
            </a:r>
            <a:r>
              <a:rPr lang="en-DE" dirty="0"/>
              <a:t>for </a:t>
            </a:r>
            <a:r>
              <a:rPr lang="en-US" dirty="0"/>
              <a:t>each of </a:t>
            </a:r>
            <a:r>
              <a:rPr lang="en-DE" dirty="0"/>
              <a:t>your random test</a:t>
            </a:r>
            <a:r>
              <a:rPr lang="en-US" dirty="0"/>
              <a:t>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3287688" y="4864486"/>
            <a:ext cx="550343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666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 = np.random.RandomState(SEED)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 5!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/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test_logistic_fit.py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w</a:t>
            </a:r>
            <a:r>
              <a:rPr lang="en-GB" dirty="0"/>
              <a:t>rite a randomized test that checks that</a:t>
            </a:r>
            <a:r>
              <a:rPr lang="en-US" dirty="0"/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/>
              <a:t> can recover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 for any random value of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 and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/>
          </a:p>
          <a:p>
            <a:pPr marL="1188720" lvl="2" indent="-457200"/>
            <a:r>
              <a:rPr lang="en-US" dirty="0"/>
              <a:t>Write a for loop of 100 iterations, in each iteration create a random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 and r</a:t>
            </a:r>
          </a:p>
          <a:p>
            <a:pPr marL="1188720" lvl="2" indent="-457200"/>
            <a:r>
              <a:rPr lang="en-US" dirty="0"/>
              <a:t>Test that </a:t>
            </a:r>
            <a:r>
              <a:rPr lang="en-US" dirty="0" err="1"/>
              <a:t>fit_r</a:t>
            </a:r>
            <a:r>
              <a:rPr lang="en-US" dirty="0"/>
              <a:t>(</a:t>
            </a:r>
            <a:r>
              <a:rPr lang="en-US" dirty="0" err="1"/>
              <a:t>xs</a:t>
            </a:r>
            <a:r>
              <a:rPr lang="en-US" dirty="0"/>
              <a:t>) == r ,  where </a:t>
            </a:r>
            <a:r>
              <a:rPr lang="en-US" dirty="0" err="1"/>
              <a:t>xs</a:t>
            </a:r>
            <a:r>
              <a:rPr lang="en-US" dirty="0"/>
              <a:t> = </a:t>
            </a:r>
            <a:r>
              <a:rPr lang="en-US" dirty="0" err="1"/>
              <a:t>iterate_f</a:t>
            </a:r>
            <a:r>
              <a:rPr lang="en-US" dirty="0"/>
              <a:t>(…)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39CF5-D256-415F-6A1E-D467B8864C93}"/>
              </a:ext>
            </a:extLst>
          </p:cNvPr>
          <p:cNvSpPr txBox="1"/>
          <p:nvPr/>
        </p:nvSpPr>
        <p:spPr>
          <a:xfrm>
            <a:off x="3287688" y="4864486"/>
            <a:ext cx="550343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666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 = np.random.RandomState(SEED)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53356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19C0E-891D-1917-D6FE-1510BB80C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41E7-0C74-966B-AE49-F23A415C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E6E-83C3-BB6B-575C-DB16B709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 dirty="0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6D1D-FB2D-2E79-ECFF-01958CDA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7124-CD05-1493-829C-81EAACC8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C0954-5EB4-039D-F334-58DE463C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B9AF0-D5B4-BCAB-7482-244F00A7F576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0BC6E98A-FC0B-3920-4552-B3338A4AE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577AD-1E92-A55B-6491-632BD6A27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423" y="1894907"/>
            <a:ext cx="4085457" cy="4071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BA451D-6400-C75A-C28B-535BA3548BB1}"/>
              </a:ext>
            </a:extLst>
          </p:cNvPr>
          <p:cNvSpPr txBox="1"/>
          <p:nvPr/>
        </p:nvSpPr>
        <p:spPr>
          <a:xfrm>
            <a:off x="8192630" y="6021288"/>
            <a:ext cx="247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 err="1"/>
              <a:t>Current</a:t>
            </a:r>
            <a:r>
              <a:rPr lang="de-DE" sz="1800" dirty="0"/>
              <a:t> </a:t>
            </a:r>
            <a:r>
              <a:rPr lang="en-CH" sz="1800"/>
              <a:t>population size</a:t>
            </a:r>
            <a:r>
              <a:rPr lang="de-DE" sz="1800" dirty="0"/>
              <a:t> (e.g. # </a:t>
            </a:r>
            <a:r>
              <a:rPr lang="de-DE" sz="1800" dirty="0" err="1"/>
              <a:t>bunnies</a:t>
            </a:r>
            <a:r>
              <a:rPr lang="de-DE" sz="1800" dirty="0"/>
              <a:t> </a:t>
            </a:r>
            <a:r>
              <a:rPr lang="de-DE" dirty="0"/>
              <a:t>in 2025</a:t>
            </a:r>
            <a:r>
              <a:rPr lang="de-DE" sz="1800" dirty="0"/>
              <a:t>)</a:t>
            </a: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9B323-08BF-B9B0-152B-9703FA17CA70}"/>
              </a:ext>
            </a:extLst>
          </p:cNvPr>
          <p:cNvSpPr txBox="1"/>
          <p:nvPr/>
        </p:nvSpPr>
        <p:spPr>
          <a:xfrm>
            <a:off x="5637038" y="4343694"/>
            <a:ext cx="1711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Next </a:t>
            </a:r>
            <a:r>
              <a:rPr lang="en-CH" sz="1800"/>
              <a:t>population size</a:t>
            </a:r>
            <a:endParaRPr lang="de-DE" sz="1800" dirty="0"/>
          </a:p>
          <a:p>
            <a:pPr algn="ctr"/>
            <a:r>
              <a:rPr lang="de-DE" dirty="0"/>
              <a:t>(e.g. # </a:t>
            </a:r>
            <a:r>
              <a:rPr lang="de-DE" dirty="0" err="1"/>
              <a:t>bunnies</a:t>
            </a:r>
            <a:r>
              <a:rPr lang="de-DE" dirty="0"/>
              <a:t> in 2026)</a:t>
            </a:r>
            <a:endParaRPr lang="en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DE1AE8-2373-5A1A-916C-E840055E59D1}"/>
              </a:ext>
            </a:extLst>
          </p:cNvPr>
          <p:cNvCxnSpPr>
            <a:cxnSpLocks/>
          </p:cNvCxnSpPr>
          <p:nvPr/>
        </p:nvCxnSpPr>
        <p:spPr>
          <a:xfrm flipV="1">
            <a:off x="8616280" y="5805264"/>
            <a:ext cx="576064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E32169-6737-9F12-05FE-13F57E363E3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492632" y="3846674"/>
            <a:ext cx="587775" cy="4970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D6165C-E65E-6A55-FDD0-A566EAE93328}"/>
              </a:ext>
            </a:extLst>
          </p:cNvPr>
          <p:cNvGrpSpPr/>
          <p:nvPr/>
        </p:nvGrpSpPr>
        <p:grpSpPr>
          <a:xfrm>
            <a:off x="223306" y="2040244"/>
            <a:ext cx="6585733" cy="2650702"/>
            <a:chOff x="-332086" y="2070705"/>
            <a:chExt cx="6585733" cy="26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6DFB23-628E-48D2-CCB4-5FC2012DE075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6DFB23-628E-48D2-CCB4-5FC2012DE0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EE3449-B881-5FC4-6F95-21719F6EB6B9}"/>
                </a:ext>
              </a:extLst>
            </p:cNvPr>
            <p:cNvSpPr txBox="1"/>
            <p:nvPr/>
          </p:nvSpPr>
          <p:spPr>
            <a:xfrm>
              <a:off x="-332086" y="3705744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5"/>
                  </a:solidFill>
                </a:rPr>
                <a:t>current population size, as fraction of maximum possible size, 0…1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606E-4A77-693C-5006-ED897C1DE2D0}"/>
                </a:ext>
              </a:extLst>
            </p:cNvPr>
            <p:cNvSpPr txBox="1"/>
            <p:nvPr/>
          </p:nvSpPr>
          <p:spPr>
            <a:xfrm>
              <a:off x="1788688" y="207070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6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2FDE16-EAE8-91CE-68F7-97A9376BB31C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D8BDEF-102F-66FB-D13E-C066B6CC1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2A673BC1-4556-9328-6020-F8F3BED30FFC}"/>
              </a:ext>
            </a:extLst>
          </p:cNvPr>
          <p:cNvSpPr/>
          <p:nvPr/>
        </p:nvSpPr>
        <p:spPr>
          <a:xfrm rot="5400000">
            <a:off x="3653029" y="2052310"/>
            <a:ext cx="227058" cy="96421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A2DCCA-380A-2552-326B-BD3D3C968596}"/>
              </a:ext>
            </a:extLst>
          </p:cNvPr>
          <p:cNvSpPr txBox="1"/>
          <p:nvPr/>
        </p:nvSpPr>
        <p:spPr>
          <a:xfrm>
            <a:off x="3098008" y="3309268"/>
            <a:ext cx="1567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6"/>
                </a:solidFill>
              </a:rPr>
              <a:t>growth rate, 0…4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466A34-DB22-D780-0F4F-5994836A4F1F}"/>
              </a:ext>
            </a:extLst>
          </p:cNvPr>
          <p:cNvCxnSpPr>
            <a:cxnSpLocks/>
          </p:cNvCxnSpPr>
          <p:nvPr/>
        </p:nvCxnSpPr>
        <p:spPr>
          <a:xfrm flipH="1" flipV="1">
            <a:off x="3431704" y="3091227"/>
            <a:ext cx="149696" cy="21804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31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Pytest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DE" dirty="0"/>
              <a:t>on-scientific coding uses random testing more rarely</a:t>
            </a:r>
            <a:r>
              <a:rPr lang="en-US" dirty="0"/>
              <a:t>, so there is no helper tools for that in pytest</a:t>
            </a:r>
            <a:endParaRPr lang="en-DE" dirty="0"/>
          </a:p>
          <a:p>
            <a:r>
              <a:rPr lang="en-US" dirty="0"/>
              <a:t>However, </a:t>
            </a:r>
            <a:r>
              <a:rPr lang="en-US" dirty="0" err="1"/>
              <a:t>i</a:t>
            </a:r>
            <a:r>
              <a:rPr lang="en-DE" dirty="0"/>
              <a:t>n scientific coding</a:t>
            </a:r>
            <a:r>
              <a:rPr lang="en-US" dirty="0"/>
              <a:t> it is quite common</a:t>
            </a:r>
            <a:endParaRPr lang="en-DE" dirty="0"/>
          </a:p>
          <a:p>
            <a:r>
              <a:rPr lang="en-DE" b="1" dirty="0"/>
              <a:t>What do we want?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DE" dirty="0"/>
              <a:t>For each (random) test there should be a seed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DE" dirty="0"/>
              <a:t>For each run of the test, the seed should be different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you run </a:t>
            </a:r>
            <a:r>
              <a:rPr lang="en-US" dirty="0" err="1"/>
              <a:t>pytest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1" y="1628800"/>
            <a:ext cx="11849658" cy="4248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E108-0838-364C-9C06-AC306A9E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Stop! Fixtures???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382D8-7F7B-9818-A8A7-23B88A2DC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/>
          <a:lstStyle/>
          <a:p>
            <a:r>
              <a:rPr lang="en-GB" dirty="0"/>
              <a:t>A fixture is a reusable setup tool: mostly used for integration tests/pipeline-level tests</a:t>
            </a:r>
          </a:p>
          <a:p>
            <a:r>
              <a:rPr lang="en-GB" dirty="0"/>
              <a:t>It’s a function that prepares some data, objects, or state that your test needs, so you don’t have to repeat the same setup code in every test.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F9DB4-09BE-DD43-770B-DDA9CFC6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45536-B746-42E8-2F79-A50038EC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v17.0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8F84-7DEF-8271-22A5-BF7FDFCA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147A6A3-C9AE-3AA0-BA50-55F6437B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5" t="20339" b="61017"/>
          <a:stretch>
            <a:fillRect/>
          </a:stretch>
        </p:blipFill>
        <p:spPr>
          <a:xfrm>
            <a:off x="2567608" y="3423538"/>
            <a:ext cx="7927706" cy="1296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D4B7C-85A3-29EE-4F28-400C9D89DEB0}"/>
              </a:ext>
            </a:extLst>
          </p:cNvPr>
          <p:cNvSpPr txBox="1"/>
          <p:nvPr/>
        </p:nvSpPr>
        <p:spPr>
          <a:xfrm>
            <a:off x="479377" y="4638035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 </a:t>
            </a:r>
          </a:p>
          <a:p>
            <a:pPr marL="285750" indent="-285750">
              <a:buFontTx/>
              <a:buChar char="-"/>
            </a:pPr>
            <a:r>
              <a:rPr lang="en-GB" dirty="0"/>
              <a:t>Generate some synthetic data</a:t>
            </a:r>
          </a:p>
          <a:p>
            <a:pPr marL="285750" indent="-285750">
              <a:buFontTx/>
              <a:buChar char="-"/>
            </a:pPr>
            <a:r>
              <a:rPr lang="en-GB" dirty="0"/>
              <a:t>Create temporary files</a:t>
            </a:r>
          </a:p>
          <a:p>
            <a:pPr marL="285750" indent="-285750">
              <a:buFontTx/>
              <a:buChar char="-"/>
            </a:pPr>
            <a:r>
              <a:rPr lang="en-GB" dirty="0"/>
              <a:t>Create some synthetic environment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like connection to microscope test environment or a server</a:t>
            </a:r>
          </a:p>
          <a:p>
            <a:pPr marL="285750" indent="-285750">
              <a:buFontTx/>
              <a:buChar char="-"/>
            </a:pP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622CE-46E3-10A7-00D8-E4AA54E390B8}"/>
              </a:ext>
            </a:extLst>
          </p:cNvPr>
          <p:cNvSpPr txBox="1"/>
          <p:nvPr/>
        </p:nvSpPr>
        <p:spPr>
          <a:xfrm>
            <a:off x="7248129" y="4809926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 </a:t>
            </a:r>
          </a:p>
          <a:p>
            <a:pPr marL="285750" indent="-285750">
              <a:buFontTx/>
              <a:buChar char="-"/>
            </a:pPr>
            <a:r>
              <a:rPr lang="en-GB" dirty="0"/>
              <a:t>delete temporary files</a:t>
            </a:r>
          </a:p>
          <a:p>
            <a:pPr marL="285750" indent="-285750">
              <a:buFontTx/>
              <a:buChar char="-"/>
            </a:pPr>
            <a:r>
              <a:rPr lang="en-GB" dirty="0"/>
              <a:t>Shut down some synthetic environment</a:t>
            </a:r>
          </a:p>
        </p:txBody>
      </p:sp>
    </p:spTree>
    <p:extLst>
      <p:ext uri="{BB962C8B-B14F-4D97-AF65-F5344CB8AC3E}">
        <p14:creationId xmlns:p14="http://schemas.microsoft.com/office/powerpoint/2010/main" val="2512865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05F-A273-AB42-09E4-292F46860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3DF-14C9-7870-803C-6D83C5EC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you run pytest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2E75A01-5C73-6C5B-3795-8964E0151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1" y="1628800"/>
            <a:ext cx="11849658" cy="4248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E87C2-4EBE-7A75-C64F-76C62D5F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00CA0-D067-CF5B-4C9D-5BFCB44C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C879D-F3FE-3CFB-AF30-F051EF9D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60A65-98EE-F492-53E1-67FDE3E18C6D}"/>
              </a:ext>
            </a:extLst>
          </p:cNvPr>
          <p:cNvSpPr/>
          <p:nvPr/>
        </p:nvSpPr>
        <p:spPr>
          <a:xfrm>
            <a:off x="3215680" y="3140968"/>
            <a:ext cx="1425758" cy="792088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47E085-2EE0-4B53-89D5-953B608516E4}"/>
              </a:ext>
            </a:extLst>
          </p:cNvPr>
          <p:cNvCxnSpPr>
            <a:cxnSpLocks/>
          </p:cNvCxnSpPr>
          <p:nvPr/>
        </p:nvCxnSpPr>
        <p:spPr>
          <a:xfrm flipH="1" flipV="1">
            <a:off x="3935760" y="4005064"/>
            <a:ext cx="216024" cy="8640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19A470-6184-C164-D6CC-86CB87ACDCE7}"/>
              </a:ext>
            </a:extLst>
          </p:cNvPr>
          <p:cNvSpPr txBox="1"/>
          <p:nvPr/>
        </p:nvSpPr>
        <p:spPr>
          <a:xfrm>
            <a:off x="3086067" y="502507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extra </a:t>
            </a:r>
            <a:r>
              <a:rPr lang="de-DE" sz="2400" dirty="0" err="1"/>
              <a:t>setup</a:t>
            </a:r>
            <a:r>
              <a:rPr lang="en-DE" sz="2400" dirty="0"/>
              <a:t> and teardown code can live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09199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Conftest.py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8193"/>
            <a:ext cx="6697960" cy="1872208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is a </a:t>
            </a:r>
            <a:r>
              <a:rPr lang="en-US" sz="2400" dirty="0"/>
              <a:t>special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DE" sz="2400" dirty="0"/>
              <a:t> </a:t>
            </a:r>
            <a:r>
              <a:rPr lang="en-US" sz="2400" dirty="0"/>
              <a:t>config </a:t>
            </a:r>
            <a:r>
              <a:rPr lang="en-DE" sz="2400" dirty="0"/>
              <a:t>file </a:t>
            </a:r>
            <a:br>
              <a:rPr lang="en-US" sz="2400" dirty="0"/>
            </a:br>
            <a:r>
              <a:rPr lang="en-DE" sz="2400" dirty="0"/>
              <a:t>(don’t import it!)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can be used to define custom behavior or plugins. Fixtures can also be defined here, so that they can be used by all tests.</a:t>
            </a:r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035863"/>
            <a:ext cx="3236867" cy="32368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2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69177-1410-4689-C7CE-CA6AC3D1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8DCD-55C5-275E-F138-62CC8EA3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v17.0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9D2B0-9083-11A8-282A-5EEC22BF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AFB33EA-0B54-FAB6-50B8-2E376FBBD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49"/>
          <a:stretch>
            <a:fillRect/>
          </a:stretch>
        </p:blipFill>
        <p:spPr>
          <a:xfrm>
            <a:off x="947466" y="968799"/>
            <a:ext cx="9632015" cy="4920401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C76EC8F-9275-3F00-4FF2-8354A29D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0"/>
          <a:stretch>
            <a:fillRect/>
          </a:stretch>
        </p:blipFill>
        <p:spPr>
          <a:xfrm>
            <a:off x="10412231" y="969171"/>
            <a:ext cx="941569" cy="49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14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7413-8838-6288-1908-26A588D6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6F0E-B14F-E0F3-3861-C20E9402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Setting up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9487-2971-0C97-E683-83317B64F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DE" b="1" dirty="0"/>
              <a:t>What do we want?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DE" dirty="0"/>
              <a:t>For each (random) test there should be a seed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DE" dirty="0"/>
              <a:t>For each run of the test, the seed should be different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DE" b="1" dirty="0"/>
              <a:t>A setup fixture, called before any tests are run:</a:t>
            </a:r>
          </a:p>
          <a:p>
            <a:pPr marL="914400" lvl="1" indent="-457200">
              <a:buAutoNum type="arabicPeriod"/>
            </a:pPr>
            <a:r>
              <a:rPr lang="de-DE" dirty="0" err="1"/>
              <a:t>Creates</a:t>
            </a:r>
            <a:r>
              <a:rPr lang="de-DE" dirty="0"/>
              <a:t>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marL="914400" lvl="1" indent="-457200">
              <a:buAutoNum type="arabicPeriod"/>
            </a:pPr>
            <a:r>
              <a:rPr lang="de-DE" dirty="0"/>
              <a:t>Picks a </a:t>
            </a:r>
            <a:r>
              <a:rPr lang="de-DE" dirty="0" err="1"/>
              <a:t>random</a:t>
            </a:r>
            <a:r>
              <a:rPr lang="de-DE" dirty="0"/>
              <a:t> SEED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endParaRPr lang="de-DE" dirty="0"/>
          </a:p>
          <a:p>
            <a:pPr marL="914400" lvl="1" indent="-457200">
              <a:buAutoNum type="arabicPeriod"/>
            </a:pPr>
            <a:r>
              <a:rPr lang="de-DE" dirty="0"/>
              <a:t>Prints </a:t>
            </a:r>
            <a:r>
              <a:rPr lang="de-DE" dirty="0" err="1"/>
              <a:t>that</a:t>
            </a:r>
            <a:r>
              <a:rPr lang="de-DE" dirty="0"/>
              <a:t> SEED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914400" lvl="1" indent="-457200">
              <a:buAutoNum type="arabicPeriod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a SEED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reproduce</a:t>
            </a:r>
            <a:r>
              <a:rPr lang="de-DE" dirty="0"/>
              <a:t> a </a:t>
            </a:r>
            <a:r>
              <a:rPr lang="de-DE" dirty="0" err="1"/>
              <a:t>speific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pPr marL="914400" lvl="1" indent="-457200"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8DD4F-F5A6-A24E-6BB9-C926146C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62FA6-E448-AB3B-C493-B72C9C70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06B43-DCE5-F071-F729-BC001078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3CD1AD4-0073-B794-5BD7-05D0CB7C37DD}"/>
              </a:ext>
            </a:extLst>
          </p:cNvPr>
          <p:cNvSpPr/>
          <p:nvPr/>
        </p:nvSpPr>
        <p:spPr>
          <a:xfrm rot="5400000">
            <a:off x="4562500" y="3263652"/>
            <a:ext cx="618728" cy="1008112"/>
          </a:xfrm>
          <a:prstGeom prst="rightArrow">
            <a:avLst/>
          </a:prstGeom>
          <a:solidFill>
            <a:srgbClr val="FF0000"/>
          </a:solidFill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06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 5!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736"/>
            <a:ext cx="10515600" cy="5124227"/>
          </a:xfrm>
        </p:spPr>
        <p:txBody>
          <a:bodyPr>
            <a:normAutofit/>
          </a:bodyPr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A</a:t>
            </a:r>
            <a:r>
              <a:rPr lang="en-DE" dirty="0"/>
              <a:t>dd </a:t>
            </a:r>
            <a:r>
              <a:rPr lang="en-US" dirty="0"/>
              <a:t>the</a:t>
            </a:r>
            <a:r>
              <a:rPr lang="en-DE" dirty="0"/>
              <a:t> 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conftest.py</a:t>
            </a:r>
            <a:r>
              <a:rPr lang="en-DE" dirty="0"/>
              <a:t> file </a:t>
            </a:r>
            <a:r>
              <a:rPr lang="en-US" dirty="0"/>
              <a:t>the root directory of the project (hint: it is hiding in the demos folder!). It </a:t>
            </a:r>
            <a:r>
              <a:rPr lang="en-DE" dirty="0"/>
              <a:t>set</a:t>
            </a:r>
            <a:r>
              <a:rPr lang="en-US" dirty="0"/>
              <a:t>s</a:t>
            </a:r>
            <a:r>
              <a:rPr lang="en-DE" dirty="0"/>
              <a:t> a random seed before each run and make</a:t>
            </a:r>
            <a:r>
              <a:rPr lang="en-US" dirty="0"/>
              <a:t>s it </a:t>
            </a:r>
            <a:r>
              <a:rPr lang="en-DE" dirty="0"/>
              <a:t>possible </a:t>
            </a:r>
            <a:r>
              <a:rPr lang="en-US" dirty="0"/>
              <a:t>to reproduce failures in random tests</a:t>
            </a:r>
          </a:p>
          <a:p>
            <a:pPr marL="731520" lvl="1" indent="-457200">
              <a:buFont typeface="+mj-lt"/>
              <a:buAutoNum type="alphaLcParenR"/>
            </a:pP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conftest.py</a:t>
            </a:r>
            <a:r>
              <a:rPr kumimoji="0" lang="en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/>
              <a:t>defines a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US" dirty="0"/>
              <a:t> fixture. Modify your test to take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US" dirty="0"/>
              <a:t> (the name of the fixture) as an argument. You can then use it like a regular variable: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		</a:t>
            </a:r>
            <a:r>
              <a:rPr lang="en-GB" sz="2000" dirty="0">
                <a:solidFill>
                  <a:schemeClr val="tx2"/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chemeClr val="accent6"/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test_random_convergence_decorator</a:t>
            </a:r>
            <a:r>
              <a:rPr lang="en-GB" sz="2000" dirty="0">
                <a:solidFill>
                  <a:schemeClr val="accent6"/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2000" dirty="0">
                <a:solidFill>
                  <a:schemeClr val="accent6"/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chemeClr val="accent6"/>
              </a:solidFill>
              <a:highlight>
                <a:srgbClr val="C0C0C0"/>
              </a:highlight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C</a:t>
            </a:r>
            <a:r>
              <a:rPr lang="en-DE" dirty="0"/>
              <a:t>heck that the console output of pytest now includes the seed and that you can pass a seed too using 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--seed 123123</a:t>
            </a:r>
            <a:r>
              <a:rPr lang="en-DE" dirty="0"/>
              <a:t>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196729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811318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A8D53-F9A5-741A-7773-889A9788E1DC}"/>
              </a:ext>
            </a:extLst>
          </p:cNvPr>
          <p:cNvSpPr/>
          <p:nvPr/>
        </p:nvSpPr>
        <p:spPr>
          <a:xfrm>
            <a:off x="838200" y="1124744"/>
            <a:ext cx="4033664" cy="30243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 DIDN’T HAVE TIME FOR THIS in 2025</a:t>
            </a:r>
          </a:p>
          <a:p>
            <a:pPr algn="ctr"/>
            <a:endParaRPr lang="en-DE" dirty="0"/>
          </a:p>
          <a:p>
            <a:pPr algn="ctr"/>
            <a:r>
              <a:rPr lang="en-DE" dirty="0"/>
              <a:t>I Live showed it</a:t>
            </a:r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Other commonly used helpers in pytest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0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Decorating “special” tests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24847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xfail</a:t>
            </a:r>
            <a:r>
              <a:rPr lang="en-GB" sz="2400" dirty="0"/>
              <a:t>: Expected failure, outputs an “x” (or “X”) in the report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@skip</a:t>
            </a:r>
            <a:r>
              <a:rPr lang="en-GB" sz="2400" dirty="0"/>
              <a:t>: Skip test, useful e.g. when the feature doesn’t exist yet </a:t>
            </a:r>
          </a:p>
          <a:p>
            <a:pPr marL="0" indent="0">
              <a:buNone/>
            </a:pPr>
            <a:endParaRPr lang="en-GB" sz="2400" dirty="0"/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skipif</a:t>
            </a:r>
            <a:r>
              <a:rPr lang="en-GB" sz="2400" dirty="0"/>
              <a:t>: Skip the test if a condition is met, useful for tests that only works on a specific platform, or for a specific version of Python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1874608" y="1676990"/>
            <a:ext cx="4176464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pytest.mark.xfail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61EC8-AF8D-B7E9-FF8B-12DA56449F55}"/>
              </a:ext>
            </a:extLst>
          </p:cNvPr>
          <p:cNvSpPr/>
          <p:nvPr/>
        </p:nvSpPr>
        <p:spPr>
          <a:xfrm>
            <a:off x="1874608" y="3140968"/>
            <a:ext cx="693980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reason=“functionality not yet implemented”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4FFEF-CF71-D506-A65C-637FFF12B522}"/>
              </a:ext>
            </a:extLst>
          </p:cNvPr>
          <p:cNvSpPr/>
          <p:nvPr/>
        </p:nvSpPr>
        <p:spPr>
          <a:xfrm>
            <a:off x="1874608" y="5300270"/>
            <a:ext cx="788161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pytest.mark.skipif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sys.version_info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(3, 10), </a:t>
            </a:r>
            <a:b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reason="requires python3.10 or higher") 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1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62A09-279E-4E9E-91FC-51302ECA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94B5-732D-9F14-B1EA-969B66C4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54EA-5826-A411-B239-4A911A72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 dirty="0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647F3-3597-42D4-DB96-024963BA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7EE7E-E234-8A0B-A19B-9F7549CD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A07A2-FA81-24C8-5C43-0496A106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E88ED9-28B8-8A3F-531A-A2A79A11D124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5AFEFFC-FFFB-21C6-ACAD-27045226D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26B4F-DEB0-9A7B-A57F-0B68FA185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423" y="1894907"/>
            <a:ext cx="4085457" cy="407137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CB738FA-95D3-6556-6375-D1615A1A8128}"/>
              </a:ext>
            </a:extLst>
          </p:cNvPr>
          <p:cNvGrpSpPr/>
          <p:nvPr/>
        </p:nvGrpSpPr>
        <p:grpSpPr>
          <a:xfrm>
            <a:off x="223306" y="2040244"/>
            <a:ext cx="6585733" cy="2650702"/>
            <a:chOff x="-332086" y="2070705"/>
            <a:chExt cx="6585733" cy="26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82417C-BA0C-8161-9863-9B3E59D29C93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82417C-BA0C-8161-9863-9B3E59D29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C9FC1-97E9-8F6A-1FF8-806EFAF33AAD}"/>
                </a:ext>
              </a:extLst>
            </p:cNvPr>
            <p:cNvSpPr txBox="1"/>
            <p:nvPr/>
          </p:nvSpPr>
          <p:spPr>
            <a:xfrm>
              <a:off x="-332086" y="3705744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5"/>
                  </a:solidFill>
                </a:rPr>
                <a:t>current population size, as fraction of maximum possible size, 0…1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6A1448-CF84-E49F-AF0B-17FCA2917A7D}"/>
                </a:ext>
              </a:extLst>
            </p:cNvPr>
            <p:cNvSpPr txBox="1"/>
            <p:nvPr/>
          </p:nvSpPr>
          <p:spPr>
            <a:xfrm>
              <a:off x="1788688" y="207070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6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B301A6-6589-145E-ED6E-79E0AB10ABBA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EA1A47E-F80C-2AEF-B0D6-DB98616CF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FA60FD0D-884D-C5B5-AEF3-B74E5CA8F3D4}"/>
              </a:ext>
            </a:extLst>
          </p:cNvPr>
          <p:cNvSpPr/>
          <p:nvPr/>
        </p:nvSpPr>
        <p:spPr>
          <a:xfrm rot="5400000">
            <a:off x="3653029" y="2052310"/>
            <a:ext cx="227058" cy="96421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32A7A8-4E49-6A2F-7DCD-0108DCC130E5}"/>
              </a:ext>
            </a:extLst>
          </p:cNvPr>
          <p:cNvSpPr txBox="1"/>
          <p:nvPr/>
        </p:nvSpPr>
        <p:spPr>
          <a:xfrm>
            <a:off x="3098008" y="3309268"/>
            <a:ext cx="1567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6"/>
                </a:solidFill>
              </a:rPr>
              <a:t>growth rate, 0…4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DC5F06-F0A2-590E-B7BA-DC1CC5D6CBF5}"/>
              </a:ext>
            </a:extLst>
          </p:cNvPr>
          <p:cNvCxnSpPr>
            <a:cxnSpLocks/>
          </p:cNvCxnSpPr>
          <p:nvPr/>
        </p:nvCxnSpPr>
        <p:spPr>
          <a:xfrm flipH="1" flipV="1">
            <a:off x="3431704" y="3091227"/>
            <a:ext cx="149696" cy="21804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83C781-475F-CAA9-417C-26F5B33E9658}"/>
              </a:ext>
            </a:extLst>
          </p:cNvPr>
          <p:cNvSpPr txBox="1"/>
          <p:nvPr/>
        </p:nvSpPr>
        <p:spPr>
          <a:xfrm>
            <a:off x="8192630" y="6021288"/>
            <a:ext cx="247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 err="1"/>
              <a:t>Current</a:t>
            </a:r>
            <a:r>
              <a:rPr lang="de-DE" sz="1800" dirty="0"/>
              <a:t> </a:t>
            </a:r>
            <a:r>
              <a:rPr lang="en-CH" sz="1800"/>
              <a:t>population size</a:t>
            </a:r>
            <a:r>
              <a:rPr lang="de-DE" sz="1800" dirty="0"/>
              <a:t> (e.g. # </a:t>
            </a:r>
            <a:r>
              <a:rPr lang="de-DE" sz="1800" dirty="0" err="1"/>
              <a:t>bunnies</a:t>
            </a:r>
            <a:r>
              <a:rPr lang="de-DE" sz="1800" dirty="0"/>
              <a:t> </a:t>
            </a:r>
            <a:r>
              <a:rPr lang="de-DE" dirty="0"/>
              <a:t>in 2025</a:t>
            </a:r>
            <a:r>
              <a:rPr lang="de-DE" sz="1800" dirty="0"/>
              <a:t>)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94D8A-D120-6623-BA75-672CD223C4D8}"/>
              </a:ext>
            </a:extLst>
          </p:cNvPr>
          <p:cNvSpPr txBox="1"/>
          <p:nvPr/>
        </p:nvSpPr>
        <p:spPr>
          <a:xfrm>
            <a:off x="5637038" y="4343694"/>
            <a:ext cx="1711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Next </a:t>
            </a:r>
            <a:r>
              <a:rPr lang="en-CH" sz="1800"/>
              <a:t>population size</a:t>
            </a:r>
            <a:endParaRPr lang="de-DE" sz="1800" dirty="0"/>
          </a:p>
          <a:p>
            <a:pPr algn="ctr"/>
            <a:r>
              <a:rPr lang="de-DE" dirty="0"/>
              <a:t>(e.g. # </a:t>
            </a:r>
            <a:r>
              <a:rPr lang="de-DE" dirty="0" err="1"/>
              <a:t>bunnies</a:t>
            </a:r>
            <a:r>
              <a:rPr lang="de-DE" dirty="0"/>
              <a:t> in 2026)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6B2025-81D6-49D8-FD61-33EEF66D7769}"/>
              </a:ext>
            </a:extLst>
          </p:cNvPr>
          <p:cNvCxnSpPr>
            <a:cxnSpLocks/>
          </p:cNvCxnSpPr>
          <p:nvPr/>
        </p:nvCxnSpPr>
        <p:spPr>
          <a:xfrm flipV="1">
            <a:off x="8616280" y="5805264"/>
            <a:ext cx="576064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361D5A-0FF3-AA8A-B5B3-5361B596DE0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492632" y="3846674"/>
            <a:ext cx="587775" cy="4970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023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features: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3480456" y="3830873"/>
            <a:ext cx="415096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test_something_basic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29300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0B11-36FC-7FCF-F80C-D76DF7A8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Writing temporary files: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A601-DD29-79B0-0CC0-C9DDC27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To test functions that write to disk without leaving around the files when the test is finished, use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tmp_path </a:t>
            </a:r>
            <a:r>
              <a:rPr lang="en-CH" sz="2400" dirty="0"/>
              <a:t>fixture</a:t>
            </a:r>
          </a:p>
          <a:p>
            <a:r>
              <a:rPr lang="en-CH" sz="2400" dirty="0"/>
              <a:t>The value of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H" sz="2400" dirty="0"/>
              <a:t>is a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pathlib.Path </a:t>
            </a:r>
            <a:r>
              <a:rPr lang="en-CH" sz="2400" dirty="0"/>
              <a:t>object</a:t>
            </a:r>
          </a:p>
          <a:p>
            <a:r>
              <a:rPr lang="en-CH" sz="2400" dirty="0"/>
              <a:t>The directory is created at the start of the test, and removed at 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B869E-7096-04F5-FA46-38781B89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F61E-C0DD-FA35-C47D-4305DBA7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80102-5311-5439-AE8B-AAFB0FC3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E2E6B-8D7E-217A-8200-19DCFE60C803}"/>
              </a:ext>
            </a:extLst>
          </p:cNvPr>
          <p:cNvSpPr txBox="1"/>
          <p:nvPr/>
        </p:nvSpPr>
        <p:spPr>
          <a:xfrm>
            <a:off x="2248948" y="3579409"/>
            <a:ext cx="6120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test_create_file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(tmp_path):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tmp_path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"sub"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mkdir()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"hello.txt"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content =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"some random text"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write_text(content)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read_text()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content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iterdir()))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8947A-4698-470C-2825-80BAA655AF61}"/>
              </a:ext>
            </a:extLst>
          </p:cNvPr>
          <p:cNvSpPr txBox="1"/>
          <p:nvPr/>
        </p:nvSpPr>
        <p:spPr>
          <a:xfrm>
            <a:off x="7968208" y="3717032"/>
            <a:ext cx="22316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All you need to do is add an argument with this exact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69AB62-E319-5027-EB58-A8A9E12AA213}"/>
              </a:ext>
            </a:extLst>
          </p:cNvPr>
          <p:cNvCxnSpPr>
            <a:cxnSpLocks/>
          </p:cNvCxnSpPr>
          <p:nvPr/>
        </p:nvCxnSpPr>
        <p:spPr>
          <a:xfrm flipH="1" flipV="1">
            <a:off x="6425412" y="3783964"/>
            <a:ext cx="1440160" cy="221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43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2715-14BC-1D99-D837-0F8183B8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Catching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F497C-69F8-96DB-3E39-9F5D1C10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0C80A-44E7-E2CF-E133-0B44FDDB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v17.0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DF3EA-7810-93A9-B147-31E3ECDF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2" name="Picture 11" descr="A white background with black and green text&#10;&#10;AI-generated content may be incorrect.">
            <a:extLst>
              <a:ext uri="{FF2B5EF4-FFF2-40B4-BE49-F238E27FC236}">
                <a16:creationId xmlns:a16="http://schemas.microsoft.com/office/drawing/2014/main" id="{80C91D17-166F-8ACA-FE0A-3A8597F7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1" y="3063875"/>
            <a:ext cx="10581336" cy="17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19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61C3-91A5-B44C-83EB-C1EB3ADDD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21109"/>
            <a:ext cx="10515600" cy="903635"/>
          </a:xfrm>
        </p:spPr>
        <p:txBody>
          <a:bodyPr>
            <a:normAutofit/>
          </a:bodyPr>
          <a:lstStyle/>
          <a:p>
            <a:r>
              <a:rPr lang="en-DE" sz="4000" dirty="0"/>
              <a:t>Hi, ChatGPT, write some tests for </a:t>
            </a:r>
            <a:r>
              <a:rPr lang="en-DE" sz="4000" b="1" dirty="0"/>
              <a:t>logistic.py </a:t>
            </a:r>
            <a:r>
              <a:rPr lang="en-DE" sz="4000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7BB9-CA8B-3E16-E726-481AB84C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D252-5A65-BAF2-0F00-ABA8A35F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v17.0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BA2D-3B63-146E-450E-604E377D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B97DFE8-2239-5833-FD05-B6388E95C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96752"/>
            <a:ext cx="5524500" cy="4343400"/>
          </a:xfrm>
          <a:prstGeom prst="rect">
            <a:avLst/>
          </a:prstGeom>
        </p:spPr>
      </p:pic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347A26E-3AB8-3890-B98B-8D6E52CC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35" y="1328713"/>
            <a:ext cx="5486400" cy="2006600"/>
          </a:xfrm>
          <a:prstGeom prst="rect">
            <a:avLst/>
          </a:prstGeom>
        </p:spPr>
      </p:pic>
      <p:pic>
        <p:nvPicPr>
          <p:cNvPr id="16" name="Picture 1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25A79B6-AB47-5E09-E4DE-6873B3325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35" y="3614122"/>
            <a:ext cx="5524500" cy="153101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F14F799-5370-4FDE-5117-5A9E57B9ED63}"/>
              </a:ext>
            </a:extLst>
          </p:cNvPr>
          <p:cNvSpPr txBox="1">
            <a:spLocks/>
          </p:cNvSpPr>
          <p:nvPr/>
        </p:nvSpPr>
        <p:spPr>
          <a:xfrm>
            <a:off x="551384" y="5733256"/>
            <a:ext cx="109476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2800" dirty="0"/>
              <a:t>… aside for generating very satisfying dots in pytest, are these tests useful?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B08E3-B65C-A40E-1CF5-6A399004A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07" y="75328"/>
            <a:ext cx="1955056" cy="19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47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A02F-0BA7-43F7-F709-8B0BFF5B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If you </a:t>
            </a:r>
            <a:r>
              <a:rPr lang="en-DE" i="1" dirty="0"/>
              <a:t>must</a:t>
            </a:r>
            <a:r>
              <a:rPr lang="en-DE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E988-854A-44EB-4584-721E830BF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… at least a</a:t>
            </a:r>
            <a:r>
              <a:rPr lang="en-DE" dirty="0"/>
              <a:t>sk yourself:</a:t>
            </a:r>
          </a:p>
          <a:p>
            <a:r>
              <a:rPr lang="en-DE" dirty="0"/>
              <a:t>Does this test just </a:t>
            </a:r>
            <a:r>
              <a:rPr lang="en-DE" b="1" dirty="0"/>
              <a:t>re-implement</a:t>
            </a:r>
            <a:r>
              <a:rPr lang="en-DE" dirty="0"/>
              <a:t> my function?</a:t>
            </a:r>
          </a:p>
          <a:p>
            <a:r>
              <a:rPr lang="en-DE" dirty="0"/>
              <a:t>Does this test use my function in a </a:t>
            </a:r>
            <a:r>
              <a:rPr lang="en-DE" b="1" dirty="0"/>
              <a:t>sane</a:t>
            </a:r>
            <a:r>
              <a:rPr lang="en-DE" dirty="0"/>
              <a:t> way/context?</a:t>
            </a:r>
          </a:p>
          <a:p>
            <a:r>
              <a:rPr lang="en-DE" dirty="0"/>
              <a:t>Does this test check something that can actually </a:t>
            </a:r>
            <a:r>
              <a:rPr lang="en-DE" b="1" dirty="0"/>
              <a:t>plausibly go wrong</a:t>
            </a:r>
            <a:r>
              <a:rPr lang="en-DE" dirty="0"/>
              <a:t>?</a:t>
            </a:r>
          </a:p>
          <a:p>
            <a:pPr lvl="1"/>
            <a:r>
              <a:rPr lang="en-GB" dirty="0">
                <a:solidFill>
                  <a:schemeClr val="tx2"/>
                </a:solidFill>
              </a:rPr>
              <a:t>e.g. t</a:t>
            </a:r>
            <a:r>
              <a:rPr lang="en-DE" dirty="0">
                <a:solidFill>
                  <a:schemeClr val="tx2"/>
                </a:solidFill>
              </a:rPr>
              <a:t>he length of a list in a function that just iterates and appends would be quite strange to go wrong.</a:t>
            </a:r>
          </a:p>
          <a:p>
            <a:r>
              <a:rPr lang="en-DE" dirty="0"/>
              <a:t>Does this test check something that is </a:t>
            </a:r>
            <a:r>
              <a:rPr lang="en-DE" b="1" dirty="0"/>
              <a:t>critical if it fails</a:t>
            </a:r>
            <a:r>
              <a:rPr lang="en-DE" dirty="0"/>
              <a:t>?</a:t>
            </a:r>
          </a:p>
          <a:p>
            <a:pPr lvl="1"/>
            <a:r>
              <a:rPr lang="en-GB" dirty="0">
                <a:solidFill>
                  <a:schemeClr val="tx2"/>
                </a:solidFill>
              </a:rPr>
              <a:t>e.g. checking function does not return </a:t>
            </a:r>
            <a:r>
              <a:rPr lang="en-GB" dirty="0" err="1">
                <a:solidFill>
                  <a:schemeClr val="tx2"/>
                </a:solidFill>
              </a:rPr>
              <a:t>NaN</a:t>
            </a:r>
            <a:r>
              <a:rPr lang="en-GB" dirty="0">
                <a:solidFill>
                  <a:schemeClr val="tx2"/>
                </a:solidFill>
              </a:rPr>
              <a:t> -&gt; maybe that’s not the worst case</a:t>
            </a:r>
          </a:p>
          <a:p>
            <a:r>
              <a:rPr lang="en-GB" dirty="0"/>
              <a:t>Does this test use code that I don’t </a:t>
            </a:r>
            <a:r>
              <a:rPr lang="en-GB" b="1" dirty="0"/>
              <a:t>understand</a:t>
            </a:r>
            <a:r>
              <a:rPr lang="en-GB" dirty="0"/>
              <a:t>?</a:t>
            </a:r>
          </a:p>
          <a:p>
            <a:pPr lvl="1"/>
            <a:r>
              <a:rPr lang="en-GB" dirty="0">
                <a:solidFill>
                  <a:schemeClr val="tx2"/>
                </a:solidFill>
              </a:rPr>
              <a:t>Or does it use python code that I would never normally use and/or won’t understand when I check back in a few months. </a:t>
            </a:r>
            <a:endParaRPr lang="en-DE" dirty="0">
              <a:solidFill>
                <a:schemeClr val="tx2"/>
              </a:solidFill>
            </a:endParaRP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C597-4F5F-DA4F-703F-60EE5FDB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11F6E-21FB-C3A2-B033-7653FADE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v17.0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012B9-FF7F-6BFC-4A37-415F0F68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29169-24E8-A6E4-9BD5-7AE21B23B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059" y="159154"/>
            <a:ext cx="2027064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17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Final exercise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A15C12-471D-5EB7-55C0-A09710478165}"/>
              </a:ext>
            </a:extLst>
          </p:cNvPr>
          <p:cNvSpPr/>
          <p:nvPr/>
        </p:nvSpPr>
        <p:spPr>
          <a:xfrm>
            <a:off x="838200" y="1124744"/>
            <a:ext cx="4033664" cy="30243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 DIDN’T HAVE TIME FOR THIS in 2025</a:t>
            </a:r>
          </a:p>
        </p:txBody>
      </p:sp>
    </p:spTree>
    <p:extLst>
      <p:ext uri="{BB962C8B-B14F-4D97-AF65-F5344CB8AC3E}">
        <p14:creationId xmlns:p14="http://schemas.microsoft.com/office/powerpoint/2010/main" val="2783841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812" y="4842911"/>
            <a:ext cx="10370368" cy="1143663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 and chaos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806280" cy="4248472"/>
          </a:xfrm>
        </p:spPr>
        <p:txBody>
          <a:bodyPr>
            <a:normAutofit/>
          </a:bodyPr>
          <a:lstStyle/>
          <a:p>
            <a:r>
              <a:rPr lang="en-US" dirty="0"/>
              <a:t>Sensitive Dependence on Initial Conditions (SDIC)</a:t>
            </a:r>
          </a:p>
          <a:p>
            <a:r>
              <a:rPr lang="en-US" dirty="0">
                <a:cs typeface="Courier New" panose="02070309020205020404" pitchFamily="49" charset="0"/>
              </a:rPr>
              <a:t>Even starting points that are very close quickly diverge to completely different itineraries</a:t>
            </a:r>
          </a:p>
          <a:p>
            <a:r>
              <a:rPr lang="en-US" dirty="0">
                <a:cs typeface="Courier New" panose="02070309020205020404" pitchFamily="49" charset="0"/>
              </a:rPr>
              <a:t>This is called the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“Butterfly effect”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a) Use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plot_bifurcation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function from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plot_logfun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module using your implementation of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iterate</a:t>
            </a:r>
            <a:r>
              <a:rPr lang="en-US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bifurcation_diagram.png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b) Write a test that checks for chaotic behavior when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US" dirty="0">
                <a:solidFill>
                  <a:schemeClr val="tx1"/>
                </a:solidFill>
              </a:rPr>
              <a:t>. Run the logistic map for 100’000 iterations and verify the conditions for chaotic behavior: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US" dirty="0"/>
              <a:t>1) The function is deterministic: </a:t>
            </a:r>
            <a:r>
              <a:rPr lang="en-US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US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US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131FB-0ECB-CB73-1DBE-02171884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F138-3F75-7F1A-27A4-BC88AF92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DFF5-043B-45DB-5F05-60055FF63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 dirty="0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9D47C-77B1-8D01-65A6-176F471E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D1B1-929D-47B5-1269-1CDB1F91E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9EC67-16E6-74EB-D10D-82FF7659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B55DD-69C0-7D00-5FA7-D38D07FBBA37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F6A79E9D-4ACA-8D2D-D640-7327CBEF3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2553D-023F-9156-BE7E-1CCE85AB5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423" y="1894907"/>
            <a:ext cx="4085457" cy="407137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A1FD4FC-9FE4-EA2A-B55C-8BBA51A17D14}"/>
              </a:ext>
            </a:extLst>
          </p:cNvPr>
          <p:cNvGrpSpPr/>
          <p:nvPr/>
        </p:nvGrpSpPr>
        <p:grpSpPr>
          <a:xfrm>
            <a:off x="223306" y="2040244"/>
            <a:ext cx="6585733" cy="2650702"/>
            <a:chOff x="-332086" y="2070705"/>
            <a:chExt cx="6585733" cy="26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02F426C-207E-48B5-B0FD-F15E5C543A98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02F426C-207E-48B5-B0FD-F15E5C543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5ED57-CFF2-A088-D8B4-66E82926B7C7}"/>
                </a:ext>
              </a:extLst>
            </p:cNvPr>
            <p:cNvSpPr txBox="1"/>
            <p:nvPr/>
          </p:nvSpPr>
          <p:spPr>
            <a:xfrm>
              <a:off x="-332086" y="3705744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5"/>
                  </a:solidFill>
                </a:rPr>
                <a:t>current population size, as fraction of maximum possible size, 0…1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740B7-B5E6-CB7F-DF2B-C1A652998679}"/>
                </a:ext>
              </a:extLst>
            </p:cNvPr>
            <p:cNvSpPr txBox="1"/>
            <p:nvPr/>
          </p:nvSpPr>
          <p:spPr>
            <a:xfrm>
              <a:off x="1788688" y="207070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6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0B0150-02C0-255C-17C0-7B67F68DE120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2F55953-5C78-7794-3B63-3BC670AA8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CEFFEAFB-E3FE-46BA-F4E3-6BFD356F69D8}"/>
              </a:ext>
            </a:extLst>
          </p:cNvPr>
          <p:cNvSpPr/>
          <p:nvPr/>
        </p:nvSpPr>
        <p:spPr>
          <a:xfrm rot="5400000">
            <a:off x="3653029" y="2052310"/>
            <a:ext cx="227058" cy="96421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C26097-E895-B6B8-B390-83F4883657B4}"/>
              </a:ext>
            </a:extLst>
          </p:cNvPr>
          <p:cNvSpPr txBox="1"/>
          <p:nvPr/>
        </p:nvSpPr>
        <p:spPr>
          <a:xfrm>
            <a:off x="3098008" y="3309268"/>
            <a:ext cx="1567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6"/>
                </a:solidFill>
              </a:rPr>
              <a:t>growth rate, 0…4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A2B813-78B3-5910-3ED6-4D000D3C7E30}"/>
              </a:ext>
            </a:extLst>
          </p:cNvPr>
          <p:cNvCxnSpPr>
            <a:cxnSpLocks/>
          </p:cNvCxnSpPr>
          <p:nvPr/>
        </p:nvCxnSpPr>
        <p:spPr>
          <a:xfrm flipH="1" flipV="1">
            <a:off x="3431704" y="3091227"/>
            <a:ext cx="149696" cy="21804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E1BD54-8439-26F6-0B10-106426528A9B}"/>
              </a:ext>
            </a:extLst>
          </p:cNvPr>
          <p:cNvSpPr txBox="1"/>
          <p:nvPr/>
        </p:nvSpPr>
        <p:spPr>
          <a:xfrm>
            <a:off x="6528048" y="5601434"/>
            <a:ext cx="2518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00B050"/>
                </a:solidFill>
              </a:rPr>
              <a:t>reproduction</a:t>
            </a:r>
          </a:p>
          <a:p>
            <a:pPr algn="ctr"/>
            <a:r>
              <a:rPr lang="en-CH" sz="2000" dirty="0">
                <a:solidFill>
                  <a:srgbClr val="00B050"/>
                </a:solidFill>
              </a:rPr>
              <a:t>dominates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B2069-C0D2-AA18-3D08-0F0DD9BB765F}"/>
              </a:ext>
            </a:extLst>
          </p:cNvPr>
          <p:cNvSpPr/>
          <p:nvPr/>
        </p:nvSpPr>
        <p:spPr>
          <a:xfrm>
            <a:off x="7763109" y="2204864"/>
            <a:ext cx="769911" cy="3244856"/>
          </a:xfrm>
          <a:prstGeom prst="rect">
            <a:avLst/>
          </a:prstGeom>
          <a:solidFill>
            <a:srgbClr val="0ECC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76B69F-FDBE-6F61-FAFF-CC75C78CFE92}"/>
              </a:ext>
            </a:extLst>
          </p:cNvPr>
          <p:cNvSpPr/>
          <p:nvPr/>
        </p:nvSpPr>
        <p:spPr>
          <a:xfrm>
            <a:off x="10235716" y="2215458"/>
            <a:ext cx="769911" cy="3244856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72F56-5BFB-0865-E360-6EBC37BEC478}"/>
              </a:ext>
            </a:extLst>
          </p:cNvPr>
          <p:cNvSpPr txBox="1"/>
          <p:nvPr/>
        </p:nvSpPr>
        <p:spPr>
          <a:xfrm>
            <a:off x="9914138" y="5601434"/>
            <a:ext cx="2518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FF0000"/>
                </a:solidFill>
              </a:rPr>
              <a:t>starvation</a:t>
            </a:r>
          </a:p>
          <a:p>
            <a:pPr algn="ctr"/>
            <a:r>
              <a:rPr lang="en-CH" sz="2000" dirty="0">
                <a:solidFill>
                  <a:srgbClr val="FF0000"/>
                </a:solidFill>
              </a:rPr>
              <a:t>dominates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EE088-6323-40E4-992C-A537D5A704B5}"/>
              </a:ext>
            </a:extLst>
          </p:cNvPr>
          <p:cNvSpPr txBox="1"/>
          <p:nvPr/>
        </p:nvSpPr>
        <p:spPr>
          <a:xfrm>
            <a:off x="8192630" y="6021288"/>
            <a:ext cx="247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 err="1"/>
              <a:t>Current</a:t>
            </a:r>
            <a:r>
              <a:rPr lang="de-DE" sz="1800" dirty="0"/>
              <a:t> </a:t>
            </a:r>
            <a:r>
              <a:rPr lang="en-CH" sz="1800"/>
              <a:t>population size</a:t>
            </a:r>
            <a:r>
              <a:rPr lang="de-DE" sz="1800" dirty="0"/>
              <a:t> (e.g. # </a:t>
            </a:r>
            <a:r>
              <a:rPr lang="de-DE" sz="1800" dirty="0" err="1"/>
              <a:t>bunnies</a:t>
            </a:r>
            <a:r>
              <a:rPr lang="de-DE" sz="1800" dirty="0"/>
              <a:t> </a:t>
            </a:r>
            <a:r>
              <a:rPr lang="de-DE" dirty="0"/>
              <a:t>in 2025</a:t>
            </a:r>
            <a:r>
              <a:rPr lang="de-DE" sz="1800" dirty="0"/>
              <a:t>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379D83-B235-4448-D66B-07B319582437}"/>
              </a:ext>
            </a:extLst>
          </p:cNvPr>
          <p:cNvSpPr txBox="1"/>
          <p:nvPr/>
        </p:nvSpPr>
        <p:spPr>
          <a:xfrm>
            <a:off x="5637038" y="4343694"/>
            <a:ext cx="1711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Next </a:t>
            </a:r>
            <a:r>
              <a:rPr lang="en-CH" sz="1800"/>
              <a:t>population size</a:t>
            </a:r>
            <a:endParaRPr lang="de-DE" sz="1800" dirty="0"/>
          </a:p>
          <a:p>
            <a:pPr algn="ctr"/>
            <a:r>
              <a:rPr lang="de-DE" dirty="0"/>
              <a:t>(e.g. # </a:t>
            </a:r>
            <a:r>
              <a:rPr lang="de-DE" dirty="0" err="1"/>
              <a:t>bunnies</a:t>
            </a:r>
            <a:r>
              <a:rPr lang="de-DE" dirty="0"/>
              <a:t> in 2026)</a:t>
            </a:r>
            <a:endParaRPr lang="en-DE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986A2E-B60C-EA41-DD78-500264504732}"/>
              </a:ext>
            </a:extLst>
          </p:cNvPr>
          <p:cNvCxnSpPr>
            <a:cxnSpLocks/>
          </p:cNvCxnSpPr>
          <p:nvPr/>
        </p:nvCxnSpPr>
        <p:spPr>
          <a:xfrm flipV="1">
            <a:off x="8616280" y="5805264"/>
            <a:ext cx="576064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9B772C-2F3F-7DB4-7131-CAFE4112449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492632" y="3846674"/>
            <a:ext cx="587775" cy="4970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92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76905" y="1537457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2025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bug with red and blue eyes&#10;&#10;Description automatically generated">
            <a:extLst>
              <a:ext uri="{FF2B5EF4-FFF2-40B4-BE49-F238E27FC236}">
                <a16:creationId xmlns:a16="http://schemas.microsoft.com/office/drawing/2014/main" id="{FA805893-9BB8-F8A5-129C-67C473D4C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22" y="1516579"/>
            <a:ext cx="4114799" cy="4114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0420" y="5774220"/>
            <a:ext cx="10058400" cy="1039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Debugging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September 2025,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79AF2B-8298-2D0E-D50D-7B4E953870ED}"/>
              </a:ext>
            </a:extLst>
          </p:cNvPr>
          <p:cNvSpPr/>
          <p:nvPr/>
        </p:nvSpPr>
        <p:spPr>
          <a:xfrm>
            <a:off x="3893622" y="1226622"/>
            <a:ext cx="4404756" cy="4404756"/>
          </a:xfrm>
          <a:prstGeom prst="ellipse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CE847F-4C79-75DD-D5A5-5FD01E48DB99}"/>
              </a:ext>
            </a:extLst>
          </p:cNvPr>
          <p:cNvCxnSpPr>
            <a:cxnSpLocks/>
            <a:endCxn id="6" idx="5"/>
          </p:cNvCxnSpPr>
          <p:nvPr/>
        </p:nvCxnSpPr>
        <p:spPr>
          <a:xfrm>
            <a:off x="4632443" y="1762839"/>
            <a:ext cx="3020873" cy="3223477"/>
          </a:xfrm>
          <a:prstGeom prst="line">
            <a:avLst/>
          </a:prstGeom>
          <a:ln w="254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A2D225F-E4B6-CEC3-EC63-4101B1C8BA40}"/>
              </a:ext>
            </a:extLst>
          </p:cNvPr>
          <p:cNvSpPr txBox="1">
            <a:spLocks/>
          </p:cNvSpPr>
          <p:nvPr/>
        </p:nvSpPr>
        <p:spPr>
          <a:xfrm>
            <a:off x="1118558" y="-482106"/>
            <a:ext cx="10058400" cy="160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Up next: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B7C7E9-81C4-80B7-FE6D-6B9C56182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6409">
            <a:off x="326077" y="5596697"/>
            <a:ext cx="1394203" cy="1394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E69412-DCF8-E830-BDB8-00D71EBC6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35513" y="4614028"/>
            <a:ext cx="1313172" cy="1313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061431-92B9-A555-852A-0324426D4B63}"/>
              </a:ext>
            </a:extLst>
          </p:cNvPr>
          <p:cNvSpPr/>
          <p:nvPr/>
        </p:nvSpPr>
        <p:spPr>
          <a:xfrm>
            <a:off x="838200" y="1124744"/>
            <a:ext cx="4033664" cy="30243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 didn’t have enough time for debugging in 2025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September 2025,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34788-7812-9B51-B328-4BA51A20F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C2FF-FD48-3E4F-30D5-4F54E6DF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BBC75-B446-ABEB-98FD-6248D288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 dirty="0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2ACDA-6F1D-196A-5C49-2A2A7F3E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8AA94-17B4-9A56-12E1-F8FB0B1B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F241D-5A37-78C5-7D99-3C58069D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25212-C53C-E036-1975-2FC94AD9B8F5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D3026EB7-8E87-1D4F-744C-A96E09B59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C31BB-05C7-DB4F-022E-8D2CCB92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423" y="1894907"/>
            <a:ext cx="4085457" cy="407137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1049422-5E4B-C8D8-0D92-A5146528C0CF}"/>
              </a:ext>
            </a:extLst>
          </p:cNvPr>
          <p:cNvGrpSpPr/>
          <p:nvPr/>
        </p:nvGrpSpPr>
        <p:grpSpPr>
          <a:xfrm>
            <a:off x="223306" y="2040244"/>
            <a:ext cx="6585733" cy="2650702"/>
            <a:chOff x="-332086" y="2070705"/>
            <a:chExt cx="6585733" cy="26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32ACA98-030E-4D49-3071-1AF39097C6C1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32ACA98-030E-4D49-3071-1AF39097C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2C4CEE-7C64-A7B7-CBE4-E06ABEEBF270}"/>
                </a:ext>
              </a:extLst>
            </p:cNvPr>
            <p:cNvSpPr txBox="1"/>
            <p:nvPr/>
          </p:nvSpPr>
          <p:spPr>
            <a:xfrm>
              <a:off x="-332086" y="3705744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5"/>
                  </a:solidFill>
                </a:rPr>
                <a:t>current population size, as fraction of maximum possible size, 0…1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5621A8-1232-31D4-7722-15679A0F5B18}"/>
                </a:ext>
              </a:extLst>
            </p:cNvPr>
            <p:cNvSpPr txBox="1"/>
            <p:nvPr/>
          </p:nvSpPr>
          <p:spPr>
            <a:xfrm>
              <a:off x="1788688" y="207070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chemeClr val="accent6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E24560-B23C-5CAA-4D0D-B6C3F1DDE204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506D60-C0FD-9010-27A4-B64B296CD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424CF822-2C12-BBED-1C48-392DFAF18C7A}"/>
              </a:ext>
            </a:extLst>
          </p:cNvPr>
          <p:cNvSpPr/>
          <p:nvPr/>
        </p:nvSpPr>
        <p:spPr>
          <a:xfrm rot="5400000">
            <a:off x="3653029" y="2052310"/>
            <a:ext cx="227058" cy="96421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72DD1-DA63-84A9-5A77-7852448F62B5}"/>
              </a:ext>
            </a:extLst>
          </p:cNvPr>
          <p:cNvSpPr txBox="1"/>
          <p:nvPr/>
        </p:nvSpPr>
        <p:spPr>
          <a:xfrm>
            <a:off x="3098008" y="3309268"/>
            <a:ext cx="1567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6"/>
                </a:solidFill>
              </a:rPr>
              <a:t>growth rate, 0…4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B499B1-3269-875F-07F1-52E7F44C3A80}"/>
              </a:ext>
            </a:extLst>
          </p:cNvPr>
          <p:cNvCxnSpPr>
            <a:cxnSpLocks/>
          </p:cNvCxnSpPr>
          <p:nvPr/>
        </p:nvCxnSpPr>
        <p:spPr>
          <a:xfrm flipH="1" flipV="1">
            <a:off x="3431704" y="3091227"/>
            <a:ext cx="149696" cy="21804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C065923-7632-93A8-5099-F3A264D247DD}"/>
              </a:ext>
            </a:extLst>
          </p:cNvPr>
          <p:cNvSpPr/>
          <p:nvPr/>
        </p:nvSpPr>
        <p:spPr>
          <a:xfrm>
            <a:off x="8783742" y="4221088"/>
            <a:ext cx="195808" cy="195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D1C906-6C4E-9BDC-2921-F85C9DFAB511}"/>
              </a:ext>
            </a:extLst>
          </p:cNvPr>
          <p:cNvSpPr txBox="1"/>
          <p:nvPr/>
        </p:nvSpPr>
        <p:spPr>
          <a:xfrm>
            <a:off x="8063571" y="3463240"/>
            <a:ext cx="1429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fixed point</a:t>
            </a:r>
            <a:r>
              <a:rPr lang="de-DE" dirty="0"/>
              <a:t>:</a:t>
            </a:r>
          </a:p>
          <a:p>
            <a:pPr algn="ctr"/>
            <a:r>
              <a:rPr lang="de-DE" dirty="0"/>
              <a:t>x = f(x)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BF9F3-98D8-BA08-57BE-4E17625D70DF}"/>
              </a:ext>
            </a:extLst>
          </p:cNvPr>
          <p:cNvSpPr txBox="1"/>
          <p:nvPr/>
        </p:nvSpPr>
        <p:spPr>
          <a:xfrm>
            <a:off x="8192630" y="6021288"/>
            <a:ext cx="247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 err="1"/>
              <a:t>Current</a:t>
            </a:r>
            <a:r>
              <a:rPr lang="de-DE" sz="1800" dirty="0"/>
              <a:t> </a:t>
            </a:r>
            <a:r>
              <a:rPr lang="en-CH" sz="1800"/>
              <a:t>population size</a:t>
            </a:r>
            <a:r>
              <a:rPr lang="de-DE" sz="1800" dirty="0"/>
              <a:t> (e.g. # </a:t>
            </a:r>
            <a:r>
              <a:rPr lang="de-DE" sz="1800" dirty="0" err="1"/>
              <a:t>bunnies</a:t>
            </a:r>
            <a:r>
              <a:rPr lang="de-DE" sz="1800" dirty="0"/>
              <a:t> </a:t>
            </a:r>
            <a:r>
              <a:rPr lang="de-DE" dirty="0"/>
              <a:t>in 2025</a:t>
            </a:r>
            <a:r>
              <a:rPr lang="de-DE" sz="1800" dirty="0"/>
              <a:t>)</a:t>
            </a:r>
            <a:endParaRPr lang="en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2AB198-05A6-B6F0-54AE-D33A508F4DC1}"/>
              </a:ext>
            </a:extLst>
          </p:cNvPr>
          <p:cNvSpPr txBox="1"/>
          <p:nvPr/>
        </p:nvSpPr>
        <p:spPr>
          <a:xfrm>
            <a:off x="5637038" y="4343694"/>
            <a:ext cx="1711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Next </a:t>
            </a:r>
            <a:r>
              <a:rPr lang="en-CH" sz="1800"/>
              <a:t>population size</a:t>
            </a:r>
            <a:endParaRPr lang="de-DE" sz="1800" dirty="0"/>
          </a:p>
          <a:p>
            <a:pPr algn="ctr"/>
            <a:r>
              <a:rPr lang="de-DE" dirty="0"/>
              <a:t>(e.g. # </a:t>
            </a:r>
            <a:r>
              <a:rPr lang="de-DE" dirty="0" err="1"/>
              <a:t>bunnies</a:t>
            </a:r>
            <a:r>
              <a:rPr lang="de-DE" dirty="0"/>
              <a:t> in 2026)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65D91C-C616-60BD-1E07-A1DFA13B8AC3}"/>
              </a:ext>
            </a:extLst>
          </p:cNvPr>
          <p:cNvCxnSpPr>
            <a:cxnSpLocks/>
          </p:cNvCxnSpPr>
          <p:nvPr/>
        </p:nvCxnSpPr>
        <p:spPr>
          <a:xfrm flipV="1">
            <a:off x="8616280" y="5805264"/>
            <a:ext cx="576064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762D1F-BD74-8943-E1AF-95899703508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492632" y="3846674"/>
            <a:ext cx="587775" cy="4970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5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30333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baseline="-25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 : initial population size</a:t>
            </a:r>
          </a:p>
          <a:p>
            <a:r>
              <a:rPr lang="en-US" dirty="0"/>
              <a:t>Iterated function: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f(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baseline="-25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baseline="-25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f(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baseline="-25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baseline="-25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f(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baseline="-25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baseline="-25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b="1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79" y="2267115"/>
            <a:ext cx="4220883" cy="42208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589D-950E-5BEF-49EE-BBC4421D7503}"/>
              </a:ext>
            </a:extLst>
          </p:cNvPr>
          <p:cNvSpPr txBox="1"/>
          <p:nvPr/>
        </p:nvSpPr>
        <p:spPr>
          <a:xfrm>
            <a:off x="5594541" y="3548038"/>
            <a:ext cx="118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converges</a:t>
            </a:r>
          </a:p>
          <a:p>
            <a:pPr algn="ctr"/>
            <a:r>
              <a:rPr lang="en-CH" dirty="0"/>
              <a:t>to fixed 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150851-CF1C-DD3D-6623-17B091B761BA}"/>
              </a:ext>
            </a:extLst>
          </p:cNvPr>
          <p:cNvCxnSpPr>
            <a:cxnSpLocks/>
          </p:cNvCxnSpPr>
          <p:nvPr/>
        </p:nvCxnSpPr>
        <p:spPr>
          <a:xfrm flipH="1" flipV="1">
            <a:off x="5327848" y="4009703"/>
            <a:ext cx="264096" cy="64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A355F2-C424-E5FD-397E-92195BC47DBA}"/>
              </a:ext>
            </a:extLst>
          </p:cNvPr>
          <p:cNvSpPr txBox="1"/>
          <p:nvPr/>
        </p:nvSpPr>
        <p:spPr>
          <a:xfrm>
            <a:off x="456073" y="6002007"/>
            <a:ext cx="247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/>
              <a:t>Time (e.g. </a:t>
            </a:r>
            <a:r>
              <a:rPr lang="de-DE" sz="1800" dirty="0" err="1"/>
              <a:t>year</a:t>
            </a:r>
            <a:r>
              <a:rPr lang="de-DE" sz="1800" dirty="0"/>
              <a:t>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E5683-DE79-9A1E-8082-FF31B4374540}"/>
              </a:ext>
            </a:extLst>
          </p:cNvPr>
          <p:cNvSpPr txBox="1"/>
          <p:nvPr/>
        </p:nvSpPr>
        <p:spPr>
          <a:xfrm>
            <a:off x="191344" y="3211484"/>
            <a:ext cx="1711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P</a:t>
            </a:r>
            <a:r>
              <a:rPr lang="en-CH" sz="1800"/>
              <a:t>opulation size</a:t>
            </a:r>
            <a:endParaRPr lang="de-DE" sz="1800" dirty="0"/>
          </a:p>
          <a:p>
            <a:pPr algn="ctr"/>
            <a:r>
              <a:rPr lang="de-DE" dirty="0"/>
              <a:t>(e.g. # </a:t>
            </a:r>
            <a:r>
              <a:rPr lang="de-DE" dirty="0" err="1"/>
              <a:t>bunnies</a:t>
            </a:r>
            <a:r>
              <a:rPr lang="de-DE" dirty="0"/>
              <a:t>)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43DA15-E32C-680C-71B4-424314D2BBF1}"/>
              </a:ext>
            </a:extLst>
          </p:cNvPr>
          <p:cNvCxnSpPr>
            <a:cxnSpLocks/>
          </p:cNvCxnSpPr>
          <p:nvPr/>
        </p:nvCxnSpPr>
        <p:spPr>
          <a:xfrm flipV="1">
            <a:off x="2495600" y="6035163"/>
            <a:ext cx="579859" cy="15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E6B6D2-8B9E-6A47-B9F8-9CB64A542565}"/>
              </a:ext>
            </a:extLst>
          </p:cNvPr>
          <p:cNvCxnSpPr>
            <a:cxnSpLocks/>
          </p:cNvCxnSpPr>
          <p:nvPr/>
        </p:nvCxnSpPr>
        <p:spPr>
          <a:xfrm>
            <a:off x="1271464" y="3933056"/>
            <a:ext cx="252536" cy="312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September 2025,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v17.0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11F94-433F-DEA1-55CC-29D5371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3" y="2692781"/>
            <a:ext cx="3337670" cy="339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04A2D-D345-7665-0A89-AB0B70AC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8" y="2692782"/>
            <a:ext cx="3241144" cy="339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F072E-4307-0F8A-15E6-51FC2501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87" y="2692782"/>
            <a:ext cx="3399189" cy="34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950B68-8A91-8F32-29E6-11FED3AF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10442376" cy="1303337"/>
          </a:xfrm>
        </p:spPr>
        <p:txBody>
          <a:bodyPr>
            <a:normAutofit/>
          </a:bodyPr>
          <a:lstStyle/>
          <a:p>
            <a:r>
              <a:rPr lang="en-US" dirty="0"/>
              <a:t>Different </a:t>
            </a:r>
            <a:r>
              <a:rPr lang="en-US" b="1" dirty="0">
                <a:solidFill>
                  <a:schemeClr val="accent6"/>
                </a:solidFill>
              </a:rPr>
              <a:t>growth rates</a:t>
            </a:r>
            <a:r>
              <a:rPr lang="en-US" dirty="0"/>
              <a:t> lead to a variety of population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B643C-B1F0-6CB7-E5F9-AE72FBFBB113}"/>
              </a:ext>
            </a:extLst>
          </p:cNvPr>
          <p:cNvSpPr txBox="1"/>
          <p:nvPr/>
        </p:nvSpPr>
        <p:spPr>
          <a:xfrm>
            <a:off x="1703512" y="191683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fix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03CDC-A205-EC88-B6DC-186694191D3C}"/>
              </a:ext>
            </a:extLst>
          </p:cNvPr>
          <p:cNvSpPr txBox="1"/>
          <p:nvPr/>
        </p:nvSpPr>
        <p:spPr>
          <a:xfrm>
            <a:off x="5267908" y="1924553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oscillations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61CB5-7677-EA2D-0A2C-BF25EDCF899E}"/>
              </a:ext>
            </a:extLst>
          </p:cNvPr>
          <p:cNvSpPr txBox="1"/>
          <p:nvPr/>
        </p:nvSpPr>
        <p:spPr>
          <a:xfrm>
            <a:off x="8832304" y="1970833"/>
            <a:ext cx="19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63476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70363</TotalTime>
  <Words>5652</Words>
  <Application>Microsoft Macintosh PowerPoint</Application>
  <PresentationFormat>Widescreen</PresentationFormat>
  <Paragraphs>705</Paragraphs>
  <Slides>62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Annie Use Your Telescope</vt:lpstr>
      <vt:lpstr>Arial</vt:lpstr>
      <vt:lpstr>Calibri</vt:lpstr>
      <vt:lpstr>Calibri Light</vt:lpstr>
      <vt:lpstr>Cambria Math</vt:lpstr>
      <vt:lpstr>Consolas</vt:lpstr>
      <vt:lpstr>Courier New</vt:lpstr>
      <vt:lpstr>Menlo</vt:lpstr>
      <vt:lpstr>Office Theme</vt:lpstr>
      <vt:lpstr>PowerPoint Presentation</vt:lpstr>
      <vt:lpstr>PowerPoint Presentation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PowerPoint Presentation</vt:lpstr>
      <vt:lpstr>What does a good test look like? What should I test?</vt:lpstr>
      <vt:lpstr>Basic structure of test</vt:lpstr>
      <vt:lpstr>Test simple but general cases</vt:lpstr>
      <vt:lpstr>Test special cases and boundary conditions</vt:lpstr>
      <vt:lpstr>Similar testcases</vt:lpstr>
      <vt:lpstr>Common for-loop pattern for testing multiple cases</vt:lpstr>
      <vt:lpstr>Discuss!</vt:lpstr>
      <vt:lpstr>Hands-on 1!</vt:lpstr>
      <vt:lpstr>The for-loop pattern can be improved</vt:lpstr>
      <vt:lpstr>Simple example</vt:lpstr>
      <vt:lpstr>Simple example, with the parametrize decorator</vt:lpstr>
      <vt:lpstr>Simple example, with the parametrize decorator</vt:lpstr>
      <vt:lpstr>Example with multiple values</vt:lpstr>
      <vt:lpstr>Same example, with the parametrize decorator</vt:lpstr>
      <vt:lpstr>Same example, with the parametrize decorator</vt:lpstr>
      <vt:lpstr>Hands-on 2!</vt:lpstr>
      <vt:lpstr>Hands-on 3! Simulate a population over time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Hands-on 4! Recover the population growth, r</vt:lpstr>
      <vt:lpstr>Hands-on 4!</vt:lpstr>
      <vt:lpstr>Randomness in Testing can be useful</vt:lpstr>
      <vt:lpstr>Random Seeds and Reproducibility</vt:lpstr>
      <vt:lpstr>Hands On 5!</vt:lpstr>
      <vt:lpstr>A Pytest Solution</vt:lpstr>
      <vt:lpstr>What happens when you run pytest?</vt:lpstr>
      <vt:lpstr>Stop! Fixtures???</vt:lpstr>
      <vt:lpstr>What happens when you run pytest</vt:lpstr>
      <vt:lpstr>Conftest.py</vt:lpstr>
      <vt:lpstr>PowerPoint Presentation</vt:lpstr>
      <vt:lpstr>Setting up randomness</vt:lpstr>
      <vt:lpstr>Hands On 5!</vt:lpstr>
      <vt:lpstr>PowerPoint Presentation</vt:lpstr>
      <vt:lpstr>Decorating “special” tests</vt:lpstr>
      <vt:lpstr>Marking tests with custom markers</vt:lpstr>
      <vt:lpstr>Writing temporary files: tmp_path</vt:lpstr>
      <vt:lpstr>Catching Errors</vt:lpstr>
      <vt:lpstr>Hi, ChatGPT, write some tests for logistic.py !</vt:lpstr>
      <vt:lpstr>If you must….</vt:lpstr>
      <vt:lpstr>PowerPoint Presentation</vt:lpstr>
      <vt:lpstr>Excursion: Logistic map</vt:lpstr>
      <vt:lpstr>Excursion: Logistic map</vt:lpstr>
      <vt:lpstr>Excursion: Logistic map and chaos</vt:lpstr>
      <vt:lpstr>Hands on!</vt:lpstr>
      <vt:lpstr>Testing is good for your self-esteem</vt:lpstr>
      <vt:lpstr>Debugging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Lisa Schwetlick</cp:lastModifiedBy>
  <cp:revision>1409</cp:revision>
  <cp:lastPrinted>2018-09-04T04:56:03Z</cp:lastPrinted>
  <dcterms:created xsi:type="dcterms:W3CDTF">2010-10-01T16:09:12Z</dcterms:created>
  <dcterms:modified xsi:type="dcterms:W3CDTF">2025-09-25T16:08:21Z</dcterms:modified>
</cp:coreProperties>
</file>